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3"/>
  </p:notesMasterIdLst>
  <p:sldIdLst>
    <p:sldId id="256" r:id="rId2"/>
    <p:sldId id="257" r:id="rId3"/>
    <p:sldId id="258" r:id="rId4"/>
    <p:sldId id="262" r:id="rId5"/>
    <p:sldId id="264" r:id="rId6"/>
    <p:sldId id="263" r:id="rId7"/>
    <p:sldId id="267" r:id="rId8"/>
    <p:sldId id="265" r:id="rId9"/>
    <p:sldId id="266" r:id="rId10"/>
    <p:sldId id="268" r:id="rId11"/>
    <p:sldId id="271" r:id="rId12"/>
    <p:sldId id="270" r:id="rId13"/>
    <p:sldId id="269" r:id="rId14"/>
    <p:sldId id="261" r:id="rId15"/>
    <p:sldId id="272" r:id="rId16"/>
    <p:sldId id="273" r:id="rId17"/>
    <p:sldId id="275" r:id="rId18"/>
    <p:sldId id="278" r:id="rId19"/>
    <p:sldId id="279" r:id="rId20"/>
    <p:sldId id="277" r:id="rId21"/>
    <p:sldId id="280" r:id="rId22"/>
    <p:sldId id="281" r:id="rId23"/>
    <p:sldId id="282" r:id="rId24"/>
    <p:sldId id="283" r:id="rId25"/>
    <p:sldId id="284" r:id="rId26"/>
    <p:sldId id="285" r:id="rId27"/>
    <p:sldId id="286" r:id="rId28"/>
    <p:sldId id="287" r:id="rId29"/>
    <p:sldId id="288" r:id="rId30"/>
    <p:sldId id="289" r:id="rId31"/>
    <p:sldId id="290" r:id="rId32"/>
  </p:sldIdLst>
  <p:sldSz cx="9144000" cy="6858000" type="screen4x3"/>
  <p:notesSz cx="6858000" cy="9144000"/>
  <p:custDataLst>
    <p:tags r:id="rId3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FF"/>
    <a:srgbClr val="0070C0"/>
    <a:srgbClr val="1676B5"/>
    <a:srgbClr val="95B3D7"/>
    <a:srgbClr val="4F81BD"/>
    <a:srgbClr val="F796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69" autoAdjust="0"/>
    <p:restoredTop sz="96154" autoAdjust="0"/>
  </p:normalViewPr>
  <p:slideViewPr>
    <p:cSldViewPr snapToGrid="0">
      <p:cViewPr varScale="1">
        <p:scale>
          <a:sx n="119" d="100"/>
          <a:sy n="119" d="100"/>
        </p:scale>
        <p:origin x="132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emf"/><Relationship Id="rId1" Type="http://schemas.openxmlformats.org/officeDocument/2006/relationships/image" Target="../media/image35.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wmf"/><Relationship Id="rId1" Type="http://schemas.openxmlformats.org/officeDocument/2006/relationships/image" Target="../media/image39.emf"/><Relationship Id="rId4" Type="http://schemas.openxmlformats.org/officeDocument/2006/relationships/image" Target="../media/image42.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image" Target="../media/image39.emf"/><Relationship Id="rId1" Type="http://schemas.openxmlformats.org/officeDocument/2006/relationships/image" Target="../media/image43.emf"/><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wmf"/><Relationship Id="rId9" Type="http://schemas.openxmlformats.org/officeDocument/2006/relationships/image" Target="../media/image5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A9571A-E96D-470D-BC6E-18298811674F}" type="datetimeFigureOut">
              <a:rPr lang="zh-CN" altLang="en-US" smtClean="0"/>
              <a:t>2023/4/19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6EDF15-5BEA-400A-87A4-772B293B168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14EC723-5863-4CEC-8C64-CB59F5DDB933}" type="datetime1">
              <a:rPr lang="zh-CN" altLang="en-US" smtClean="0"/>
              <a:t>2023/4/19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8DC27F0-0AC4-4AD4-8B33-350A24432F1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CEF222D-CA5D-4A18-8860-85654218CB00}" type="datetime1">
              <a:rPr lang="zh-CN" altLang="en-US" smtClean="0"/>
              <a:t>2023/4/19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8DC27F0-0AC4-4AD4-8B33-350A24432F1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B87560E-0DC1-4638-B7F0-73F304BDAB89}" type="datetime1">
              <a:rPr lang="zh-CN" altLang="en-US" smtClean="0"/>
              <a:t>2023/4/19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8DC27F0-0AC4-4AD4-8B33-350A24432F1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8B5702F-111C-4732-AE4D-3451C0EBED8E}" type="datetime1">
              <a:rPr lang="zh-CN" altLang="en-US" smtClean="0"/>
              <a:t>2023/4/19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8DC27F0-0AC4-4AD4-8B33-350A24432F1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5FBA07E-7973-4DC4-9B71-1CD194805159}" type="datetime1">
              <a:rPr lang="zh-CN" altLang="en-US" smtClean="0"/>
              <a:t>2023/4/19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8DC27F0-0AC4-4AD4-8B33-350A24432F1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120C91C7-A539-4B9F-9A9E-5697B7A0DBD4}" type="datetime1">
              <a:rPr lang="zh-CN" altLang="en-US" smtClean="0"/>
              <a:t>2023/4/19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8DC27F0-0AC4-4AD4-8B33-350A24432F1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EB4AF39-D100-48C5-AF1B-4C8453325E92}" type="datetime1">
              <a:rPr lang="zh-CN" altLang="en-US" smtClean="0"/>
              <a:t>2023/4/19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8DC27F0-0AC4-4AD4-8B33-350A24432F1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6A53D43-5C53-4CB8-9C92-DFEE6C8F332E}" type="datetime1">
              <a:rPr lang="zh-CN" altLang="en-US" smtClean="0"/>
              <a:t>2023/4/19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8DC27F0-0AC4-4AD4-8B33-350A24432F1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632446-A591-4BC3-ACD1-7168F08E8535}" type="datetime1">
              <a:rPr lang="zh-CN" altLang="en-US" smtClean="0"/>
              <a:t>2023/4/19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8DC27F0-0AC4-4AD4-8B33-350A24432F1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07DF394-90AD-4579-ABA4-3A405EFC0FDE}" type="datetime1">
              <a:rPr lang="zh-CN" altLang="en-US" smtClean="0"/>
              <a:t>2023/4/19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8DC27F0-0AC4-4AD4-8B33-350A24432F1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2E94362-F13B-4EEC-A43A-81BD0F5139B8}" type="datetime1">
              <a:rPr lang="zh-CN" altLang="en-US" smtClean="0"/>
              <a:t>2023/4/19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8DC27F0-0AC4-4AD4-8B33-350A24432F1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C11686-FFDB-45FA-920D-D1731327B07C}" type="datetime1">
              <a:rPr lang="zh-CN" altLang="en-US" smtClean="0"/>
              <a:t>2023/4/19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DC27F0-0AC4-4AD4-8B33-350A24432F1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4.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6.jpg"/><Relationship Id="rId4" Type="http://schemas.openxmlformats.org/officeDocument/2006/relationships/image" Target="../media/image25.emf"/></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2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7.wmf"/><Relationship Id="rId4"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oleObject" Target="../embeddings/oleObject5.bin"/><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6.emf"/><Relationship Id="rId5" Type="http://schemas.openxmlformats.org/officeDocument/2006/relationships/oleObject" Target="../embeddings/oleObject6.bin"/><Relationship Id="rId4" Type="http://schemas.openxmlformats.org/officeDocument/2006/relationships/image" Target="../media/image35.emf"/><Relationship Id="rId9" Type="http://schemas.openxmlformats.org/officeDocument/2006/relationships/image" Target="../media/image37.wmf"/></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0.wmf"/><Relationship Id="rId5" Type="http://schemas.openxmlformats.org/officeDocument/2006/relationships/oleObject" Target="../embeddings/oleObject9.bin"/><Relationship Id="rId10" Type="http://schemas.openxmlformats.org/officeDocument/2006/relationships/image" Target="../media/image42.wmf"/><Relationship Id="rId4" Type="http://schemas.openxmlformats.org/officeDocument/2006/relationships/image" Target="../media/image39.emf"/><Relationship Id="rId9" Type="http://schemas.openxmlformats.org/officeDocument/2006/relationships/oleObject" Target="../embeddings/oleObject11.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46.emf"/><Relationship Id="rId18" Type="http://schemas.openxmlformats.org/officeDocument/2006/relationships/oleObject" Target="../embeddings/oleObject19.bin"/><Relationship Id="rId3" Type="http://schemas.openxmlformats.org/officeDocument/2006/relationships/image" Target="../media/image51.png"/><Relationship Id="rId21" Type="http://schemas.openxmlformats.org/officeDocument/2006/relationships/image" Target="../media/image50.emf"/><Relationship Id="rId7" Type="http://schemas.openxmlformats.org/officeDocument/2006/relationships/image" Target="../media/image39.emf"/><Relationship Id="rId12" Type="http://schemas.openxmlformats.org/officeDocument/2006/relationships/oleObject" Target="../embeddings/oleObject16.bin"/><Relationship Id="rId17" Type="http://schemas.openxmlformats.org/officeDocument/2006/relationships/image" Target="../media/image48.emf"/><Relationship Id="rId2" Type="http://schemas.openxmlformats.org/officeDocument/2006/relationships/slideLayout" Target="../slideLayouts/slideLayout2.xml"/><Relationship Id="rId16" Type="http://schemas.openxmlformats.org/officeDocument/2006/relationships/oleObject" Target="../embeddings/oleObject18.bin"/><Relationship Id="rId20" Type="http://schemas.openxmlformats.org/officeDocument/2006/relationships/oleObject" Target="../embeddings/oleObject20.bin"/><Relationship Id="rId1" Type="http://schemas.openxmlformats.org/officeDocument/2006/relationships/vmlDrawing" Target="../drawings/vmlDrawing6.vml"/><Relationship Id="rId6" Type="http://schemas.openxmlformats.org/officeDocument/2006/relationships/oleObject" Target="../embeddings/oleObject13.bin"/><Relationship Id="rId11" Type="http://schemas.openxmlformats.org/officeDocument/2006/relationships/image" Target="../media/image45.wmf"/><Relationship Id="rId5" Type="http://schemas.openxmlformats.org/officeDocument/2006/relationships/image" Target="../media/image43.emf"/><Relationship Id="rId15" Type="http://schemas.openxmlformats.org/officeDocument/2006/relationships/image" Target="../media/image47.emf"/><Relationship Id="rId10" Type="http://schemas.openxmlformats.org/officeDocument/2006/relationships/oleObject" Target="../embeddings/oleObject15.bin"/><Relationship Id="rId19" Type="http://schemas.openxmlformats.org/officeDocument/2006/relationships/image" Target="../media/image49.wmf"/><Relationship Id="rId4" Type="http://schemas.openxmlformats.org/officeDocument/2006/relationships/oleObject" Target="../embeddings/oleObject12.bin"/><Relationship Id="rId9" Type="http://schemas.openxmlformats.org/officeDocument/2006/relationships/image" Target="../media/image44.emf"/><Relationship Id="rId14" Type="http://schemas.openxmlformats.org/officeDocument/2006/relationships/oleObject" Target="../embeddings/oleObject17.bin"/></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5447825" y="4304051"/>
            <a:ext cx="3028950" cy="1198880"/>
          </a:xfrm>
          <a:prstGeom prst="rect">
            <a:avLst/>
          </a:prstGeom>
          <a:noFill/>
        </p:spPr>
        <p:txBody>
          <a:bodyPr wrap="none" rtlCol="0">
            <a:spAutoFit/>
          </a:bodyPr>
          <a:lstStyle/>
          <a:p>
            <a:pPr algn="ctr">
              <a:lnSpc>
                <a:spcPct val="150000"/>
              </a:lnSpc>
            </a:pPr>
            <a:r>
              <a:rPr lang="zh-CN" altLang="en-US" sz="2800" b="1" dirty="0">
                <a:latin typeface="楷体" panose="02010609060101010101" pitchFamily="49" charset="-122"/>
                <a:ea typeface="楷体" panose="02010609060101010101" pitchFamily="49" charset="-122"/>
                <a:cs typeface="Arial" panose="020B0604020202020204" pitchFamily="34" charset="0"/>
              </a:rPr>
              <a:t>于浩晖</a:t>
            </a:r>
            <a:endParaRPr lang="en-US" altLang="zh-CN" sz="2800" b="1" dirty="0">
              <a:latin typeface="楷体" panose="02010609060101010101" pitchFamily="49" charset="-122"/>
              <a:ea typeface="楷体" panose="02010609060101010101" pitchFamily="49" charset="-122"/>
              <a:cs typeface="Arial" panose="020B0604020202020204" pitchFamily="34" charset="0"/>
            </a:endParaRPr>
          </a:p>
          <a:p>
            <a:pPr>
              <a:lnSpc>
                <a:spcPct val="150000"/>
              </a:lnSpc>
            </a:pPr>
            <a:r>
              <a:rPr lang="en-US" altLang="zh-CN" sz="2000" b="1" dirty="0">
                <a:solidFill>
                  <a:schemeClr val="tx1">
                    <a:lumMod val="50000"/>
                    <a:lumOff val="50000"/>
                  </a:schemeClr>
                </a:solidFill>
                <a:latin typeface="Arial" panose="020B0604020202020204" pitchFamily="34" charset="0"/>
                <a:cs typeface="Arial" panose="020B0604020202020204" pitchFamily="34" charset="0"/>
              </a:rPr>
              <a:t>2022.11.17 </a:t>
            </a:r>
            <a:r>
              <a:rPr lang="en-US" altLang="zh-CN" sz="2000" b="1" dirty="0">
                <a:solidFill>
                  <a:schemeClr val="tx1">
                    <a:lumMod val="50000"/>
                    <a:lumOff val="50000"/>
                  </a:schemeClr>
                </a:solidFill>
                <a:latin typeface="Tw Cen MT Condensed" panose="020B0606020104020203" pitchFamily="34" charset="0"/>
                <a:cs typeface="Arial" panose="020B0604020202020204" pitchFamily="34" charset="0"/>
              </a:rPr>
              <a:t>~</a:t>
            </a:r>
            <a:r>
              <a:rPr lang="en-US" altLang="zh-CN" sz="2000" b="1" dirty="0">
                <a:solidFill>
                  <a:schemeClr val="tx1">
                    <a:lumMod val="50000"/>
                    <a:lumOff val="50000"/>
                  </a:schemeClr>
                </a:solidFill>
                <a:latin typeface="Arial" panose="020B0604020202020204" pitchFamily="34" charset="0"/>
                <a:cs typeface="Arial" panose="020B0604020202020204" pitchFamily="34" charset="0"/>
              </a:rPr>
              <a:t> 2022.11.29</a:t>
            </a:r>
            <a:endParaRPr lang="zh-CN" altLang="en-US" sz="2000" b="1" dirty="0">
              <a:solidFill>
                <a:schemeClr val="tx1">
                  <a:lumMod val="50000"/>
                  <a:lumOff val="50000"/>
                </a:schemeClr>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82880" y="3056890"/>
            <a:ext cx="8815070" cy="2152015"/>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noChangeAspect="1"/>
          </p:cNvSpPr>
          <p:nvPr>
            <p:ph type="sldNum" sz="quarter" idx="12"/>
          </p:nvPr>
        </p:nvSpPr>
        <p:spPr>
          <a:xfrm>
            <a:off x="6750868" y="80980"/>
            <a:ext cx="2057400" cy="365125"/>
          </a:xfrm>
        </p:spPr>
        <p:txBody>
          <a:bodyPr/>
          <a:lstStyle/>
          <a:p>
            <a:fld id="{28DC27F0-0AC4-4AD4-8B33-350A24432F15}" type="slidenum">
              <a:rPr lang="zh-CN" altLang="en-US" sz="1800" b="1" smtClean="0">
                <a:latin typeface="Times New Roman" panose="02020603050405020304" pitchFamily="18" charset="0"/>
                <a:cs typeface="Times New Roman" panose="02020603050405020304" pitchFamily="18" charset="0"/>
              </a:rPr>
              <a:t>10</a:t>
            </a:fld>
            <a:endParaRPr lang="zh-CN" altLang="en-US" sz="18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35732" y="0"/>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研究进展</a:t>
            </a:r>
          </a:p>
        </p:txBody>
      </p:sp>
      <p:sp>
        <p:nvSpPr>
          <p:cNvPr id="2" name="文本框 1"/>
          <p:cNvSpPr txBox="1"/>
          <p:nvPr/>
        </p:nvSpPr>
        <p:spPr>
          <a:xfrm>
            <a:off x="774700" y="1383665"/>
            <a:ext cx="7582535" cy="491490"/>
          </a:xfrm>
          <a:prstGeom prst="rect">
            <a:avLst/>
          </a:prstGeom>
          <a:noFill/>
          <a:ln w="9525">
            <a:noFill/>
          </a:ln>
        </p:spPr>
        <p:txBody>
          <a:bodyPr wrap="square">
            <a:spAutoFit/>
          </a:bodyPr>
          <a:lstStyle/>
          <a:p>
            <a:pPr indent="0"/>
            <a:r>
              <a:rPr lang="zh-CN" sz="2600" b="1">
                <a:ea typeface="宋体" panose="02010600030101010101" pitchFamily="2" charset="-122"/>
              </a:rPr>
              <a:t>能量守恒方程（续</a:t>
            </a:r>
            <a:r>
              <a:rPr lang="en-US" altLang="zh-CN" sz="2600" b="1">
                <a:ea typeface="宋体" panose="02010600030101010101" pitchFamily="2" charset="-122"/>
              </a:rPr>
              <a:t>2</a:t>
            </a:r>
            <a:r>
              <a:rPr lang="zh-CN" sz="2600" b="1">
                <a:ea typeface="宋体" panose="02010600030101010101" pitchFamily="2" charset="-122"/>
              </a:rPr>
              <a:t>）</a:t>
            </a:r>
          </a:p>
        </p:txBody>
      </p:sp>
      <p:sp>
        <p:nvSpPr>
          <p:cNvPr id="14" name="等腰三角形 13"/>
          <p:cNvSpPr/>
          <p:nvPr/>
        </p:nvSpPr>
        <p:spPr>
          <a:xfrm rot="10800000">
            <a:off x="335915" y="1507490"/>
            <a:ext cx="268605" cy="2438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7"/>
          <p:cNvPicPr>
            <a:picLocks noChangeAspect="1"/>
          </p:cNvPicPr>
          <p:nvPr/>
        </p:nvPicPr>
        <p:blipFill>
          <a:blip r:embed="rId2"/>
          <a:stretch>
            <a:fillRect/>
          </a:stretch>
        </p:blipFill>
        <p:spPr>
          <a:xfrm>
            <a:off x="3973195" y="1323340"/>
            <a:ext cx="5035550" cy="551815"/>
          </a:xfrm>
          <a:prstGeom prst="rect">
            <a:avLst/>
          </a:prstGeom>
          <a:noFill/>
          <a:ln>
            <a:noFill/>
          </a:ln>
        </p:spPr>
      </p:pic>
      <p:sp>
        <p:nvSpPr>
          <p:cNvPr id="10" name="文本框 9"/>
          <p:cNvSpPr txBox="1"/>
          <p:nvPr/>
        </p:nvSpPr>
        <p:spPr>
          <a:xfrm>
            <a:off x="1532890" y="701040"/>
            <a:ext cx="5897880" cy="491490"/>
          </a:xfrm>
          <a:prstGeom prst="rect">
            <a:avLst/>
          </a:prstGeom>
          <a:noFill/>
          <a:ln w="9525">
            <a:noFill/>
          </a:ln>
        </p:spPr>
        <p:txBody>
          <a:bodyPr wrap="square">
            <a:spAutoFit/>
          </a:bodyPr>
          <a:lstStyle/>
          <a:p>
            <a:pPr indent="0"/>
            <a:r>
              <a:rPr lang="zh-CN" sz="2600" b="1">
                <a:ea typeface="宋体" panose="02010600030101010101" pitchFamily="2" charset="-122"/>
              </a:rPr>
              <a:t>流体准静态速度压降模型下的流体方程</a:t>
            </a:r>
          </a:p>
        </p:txBody>
      </p:sp>
      <p:sp>
        <p:nvSpPr>
          <p:cNvPr id="22" name="矩形 21"/>
          <p:cNvSpPr/>
          <p:nvPr/>
        </p:nvSpPr>
        <p:spPr>
          <a:xfrm>
            <a:off x="1113155" y="1116330"/>
            <a:ext cx="6736715" cy="76200"/>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252095" y="1927225"/>
            <a:ext cx="8458835" cy="1568450"/>
            <a:chOff x="550" y="5435"/>
            <a:chExt cx="13321" cy="2470"/>
          </a:xfrm>
        </p:grpSpPr>
        <p:sp>
          <p:nvSpPr>
            <p:cNvPr id="107" name="文本框 106"/>
            <p:cNvSpPr txBox="1"/>
            <p:nvPr/>
          </p:nvSpPr>
          <p:spPr>
            <a:xfrm>
              <a:off x="550" y="5435"/>
              <a:ext cx="13321" cy="2470"/>
            </a:xfrm>
            <a:prstGeom prst="rect">
              <a:avLst/>
            </a:prstGeom>
            <a:noFill/>
            <a:ln w="9525">
              <a:noFill/>
            </a:ln>
          </p:spPr>
          <p:txBody>
            <a:bodyPr wrap="square">
              <a:spAutoFit/>
            </a:bodyPr>
            <a:lstStyle/>
            <a:p>
              <a:pPr indent="457200">
                <a:lnSpc>
                  <a:spcPct val="120000"/>
                </a:lnSpc>
              </a:pPr>
              <a:r>
                <a:rPr sz="2000" b="0">
                  <a:latin typeface="+mn-ea"/>
                  <a:cs typeface="+mn-ea"/>
                </a:rPr>
                <a:t>h为对流换热系数，</a:t>
              </a:r>
            </a:p>
            <a:p>
              <a:pPr indent="457200">
                <a:lnSpc>
                  <a:spcPct val="120000"/>
                </a:lnSpc>
              </a:pPr>
              <a:endParaRPr sz="2000" b="0">
                <a:latin typeface="+mn-ea"/>
                <a:cs typeface="+mn-ea"/>
              </a:endParaRPr>
            </a:p>
            <a:p>
              <a:pPr indent="457200">
                <a:lnSpc>
                  <a:spcPct val="120000"/>
                </a:lnSpc>
              </a:pPr>
              <a:endParaRPr sz="2000" b="0">
                <a:latin typeface="+mn-ea"/>
                <a:cs typeface="+mn-ea"/>
              </a:endParaRPr>
            </a:p>
            <a:p>
              <a:pPr indent="457200">
                <a:lnSpc>
                  <a:spcPct val="120000"/>
                </a:lnSpc>
              </a:pPr>
              <a:r>
                <a:rPr sz="2000" b="0">
                  <a:highlight>
                    <a:srgbClr val="C0C0C0"/>
                  </a:highlight>
                  <a:latin typeface="+mn-ea"/>
                  <a:cs typeface="+mn-ea"/>
                </a:rPr>
                <a:t>Nu为球床流固两相对流换热努塞尔数</a:t>
              </a:r>
              <a:r>
                <a:rPr sz="2000" b="0">
                  <a:latin typeface="+mn-ea"/>
                  <a:cs typeface="+mn-ea"/>
                </a:rPr>
                <a:t>，</a:t>
              </a:r>
            </a:p>
          </p:txBody>
        </p:sp>
        <p:pic>
          <p:nvPicPr>
            <p:cNvPr id="3" name="图片 10"/>
            <p:cNvPicPr>
              <a:picLocks noChangeAspect="1"/>
            </p:cNvPicPr>
            <p:nvPr/>
          </p:nvPicPr>
          <p:blipFill>
            <a:blip r:embed="rId3"/>
            <a:stretch>
              <a:fillRect/>
            </a:stretch>
          </p:blipFill>
          <p:spPr>
            <a:xfrm>
              <a:off x="6535" y="5886"/>
              <a:ext cx="1742" cy="1213"/>
            </a:xfrm>
            <a:prstGeom prst="rect">
              <a:avLst/>
            </a:prstGeom>
            <a:noFill/>
            <a:ln>
              <a:noFill/>
            </a:ln>
          </p:spPr>
        </p:pic>
      </p:grpSp>
      <p:pic>
        <p:nvPicPr>
          <p:cNvPr id="13" name="图片 2"/>
          <p:cNvPicPr>
            <a:picLocks noChangeAspect="1"/>
          </p:cNvPicPr>
          <p:nvPr/>
        </p:nvPicPr>
        <p:blipFill>
          <a:blip r:embed="rId4"/>
          <a:stretch>
            <a:fillRect/>
          </a:stretch>
        </p:blipFill>
        <p:spPr>
          <a:xfrm>
            <a:off x="2657475" y="3547745"/>
            <a:ext cx="3829050" cy="808355"/>
          </a:xfrm>
          <a:prstGeom prst="rect">
            <a:avLst/>
          </a:prstGeom>
          <a:noFill/>
          <a:ln>
            <a:noFill/>
          </a:ln>
        </p:spPr>
      </p:pic>
      <p:sp>
        <p:nvSpPr>
          <p:cNvPr id="108" name="文本框 107"/>
          <p:cNvSpPr txBox="1"/>
          <p:nvPr/>
        </p:nvSpPr>
        <p:spPr>
          <a:xfrm>
            <a:off x="413385" y="4230370"/>
            <a:ext cx="8305165" cy="970915"/>
          </a:xfrm>
          <a:prstGeom prst="rect">
            <a:avLst/>
          </a:prstGeom>
          <a:noFill/>
          <a:ln w="9525">
            <a:noFill/>
          </a:ln>
        </p:spPr>
        <p:txBody>
          <a:bodyPr wrap="square">
            <a:spAutoFit/>
          </a:bodyPr>
          <a:lstStyle/>
          <a:p>
            <a:pPr indent="0">
              <a:lnSpc>
                <a:spcPct val="110000"/>
              </a:lnSpc>
            </a:pPr>
            <a:r>
              <a:rPr lang="en-US" sz="2000" b="0">
                <a:latin typeface="+mn-ea"/>
                <a:cs typeface="+mn-ea"/>
              </a:rPr>
              <a:t> </a:t>
            </a:r>
            <a:r>
              <a:rPr lang="en-US" b="0">
                <a:latin typeface="+mn-ea"/>
                <a:cs typeface="+mn-ea"/>
              </a:rPr>
              <a:t> </a:t>
            </a:r>
            <a:r>
              <a:rPr sz="1600">
                <a:latin typeface="+mn-ea"/>
                <a:cs typeface="+mn-ea"/>
                <a:sym typeface="+mn-ea"/>
              </a:rPr>
              <a:t>KTA关系式的推荐使用范围：100&lt;Re&lt;10</a:t>
            </a:r>
            <a:r>
              <a:rPr sz="1600" baseline="30000">
                <a:latin typeface="+mn-ea"/>
                <a:cs typeface="+mn-ea"/>
                <a:sym typeface="+mn-ea"/>
              </a:rPr>
              <a:t>5</a:t>
            </a:r>
            <a:r>
              <a:rPr sz="1600">
                <a:latin typeface="+mn-ea"/>
                <a:cs typeface="+mn-ea"/>
                <a:sym typeface="+mn-ea"/>
              </a:rPr>
              <a:t>；0.36&lt;ɛ</a:t>
            </a:r>
            <a:r>
              <a:rPr sz="1600" baseline="30000">
                <a:latin typeface="+mn-ea"/>
                <a:cs typeface="+mn-ea"/>
                <a:sym typeface="+mn-ea"/>
              </a:rPr>
              <a:t>*</a:t>
            </a:r>
            <a:r>
              <a:rPr sz="1600">
                <a:latin typeface="+mn-ea"/>
                <a:cs typeface="+mn-ea"/>
                <a:sym typeface="+mn-ea"/>
              </a:rPr>
              <a:t>&lt;0.42；D/d</a:t>
            </a:r>
            <a:r>
              <a:rPr sz="1600" baseline="-25000">
                <a:latin typeface="+mn-ea"/>
                <a:cs typeface="+mn-ea"/>
                <a:sym typeface="+mn-ea"/>
              </a:rPr>
              <a:t>p</a:t>
            </a:r>
            <a:r>
              <a:rPr sz="1600">
                <a:latin typeface="+mn-ea"/>
                <a:cs typeface="+mn-ea"/>
                <a:sym typeface="+mn-ea"/>
              </a:rPr>
              <a:t>&gt;20：H&gt;4d</a:t>
            </a:r>
            <a:r>
              <a:rPr sz="1600" baseline="-25000">
                <a:latin typeface="+mn-ea"/>
                <a:cs typeface="+mn-ea"/>
                <a:sym typeface="+mn-ea"/>
              </a:rPr>
              <a:t>p</a:t>
            </a:r>
            <a:r>
              <a:rPr sz="1600">
                <a:latin typeface="+mn-ea"/>
                <a:cs typeface="+mn-ea"/>
                <a:sym typeface="+mn-ea"/>
              </a:rPr>
              <a:t>；其中H为球床高度</a:t>
            </a:r>
            <a:r>
              <a:rPr lang="zh-CN" sz="1600">
                <a:latin typeface="+mn-ea"/>
                <a:cs typeface="+mn-ea"/>
                <a:sym typeface="+mn-ea"/>
              </a:rPr>
              <a:t>，球床填充颗粒等效直径（m）</a:t>
            </a:r>
            <a:r>
              <a:rPr sz="1600">
                <a:latin typeface="+mn-ea"/>
                <a:cs typeface="+mn-ea"/>
                <a:sym typeface="+mn-ea"/>
              </a:rPr>
              <a:t>。在推荐的适用范围内带有20％的不确定性。实验工质为高压氦气，普朗特数Pr=0</a:t>
            </a:r>
            <a:r>
              <a:rPr lang="en-US" sz="1600">
                <a:latin typeface="+mn-ea"/>
                <a:cs typeface="+mn-ea"/>
                <a:sym typeface="+mn-ea"/>
              </a:rPr>
              <a:t>.</a:t>
            </a:r>
            <a:r>
              <a:rPr sz="1600">
                <a:latin typeface="+mn-ea"/>
                <a:cs typeface="+mn-ea"/>
                <a:sym typeface="+mn-ea"/>
              </a:rPr>
              <a:t>7</a:t>
            </a:r>
            <a:endParaRPr sz="2000" b="0">
              <a:latin typeface="+mn-ea"/>
              <a:cs typeface="+mn-ea"/>
            </a:endParaRPr>
          </a:p>
        </p:txBody>
      </p:sp>
      <p:sp>
        <p:nvSpPr>
          <p:cNvPr id="8" name="文本框 7"/>
          <p:cNvSpPr txBox="1"/>
          <p:nvPr/>
        </p:nvSpPr>
        <p:spPr>
          <a:xfrm>
            <a:off x="405765" y="5296535"/>
            <a:ext cx="8305165" cy="1106805"/>
          </a:xfrm>
          <a:prstGeom prst="rect">
            <a:avLst/>
          </a:prstGeom>
          <a:noFill/>
          <a:ln w="9525">
            <a:noFill/>
          </a:ln>
        </p:spPr>
        <p:txBody>
          <a:bodyPr wrap="square">
            <a:spAutoFit/>
          </a:bodyPr>
          <a:lstStyle/>
          <a:p>
            <a:pPr indent="0">
              <a:lnSpc>
                <a:spcPct val="110000"/>
              </a:lnSpc>
            </a:pPr>
            <a:r>
              <a:rPr lang="en-US" sz="2000" b="0">
                <a:latin typeface="+mn-ea"/>
                <a:cs typeface="+mn-ea"/>
              </a:rPr>
              <a:t>   </a:t>
            </a:r>
            <a:r>
              <a:rPr lang="zh-CN" altLang="en-US" sz="2000" b="0">
                <a:latin typeface="+mn-ea"/>
                <a:cs typeface="+mn-ea"/>
              </a:rPr>
              <a:t>上</a:t>
            </a:r>
            <a:r>
              <a:rPr sz="2000" b="0">
                <a:latin typeface="+mn-ea"/>
                <a:cs typeface="+mn-ea"/>
              </a:rPr>
              <a:t>式右边第一项在雷诺数较低时占主要贡献，此时流动层流占优，在雷诺数较高时(Re≈10</a:t>
            </a:r>
            <a:r>
              <a:rPr sz="2000" b="0" baseline="30000">
                <a:latin typeface="+mn-ea"/>
                <a:cs typeface="+mn-ea"/>
              </a:rPr>
              <a:t>3</a:t>
            </a:r>
            <a:r>
              <a:rPr sz="2000" b="0">
                <a:latin typeface="+mn-ea"/>
                <a:cs typeface="+mn-ea"/>
              </a:rPr>
              <a:t>)右边第二项占主要贡献，此时球床中的冷却剂处于湍流状态。</a:t>
            </a:r>
          </a:p>
        </p:txBody>
      </p:sp>
      <p:cxnSp>
        <p:nvCxnSpPr>
          <p:cNvPr id="9" name="直接连接符 8"/>
          <p:cNvCxnSpPr/>
          <p:nvPr/>
        </p:nvCxnSpPr>
        <p:spPr>
          <a:xfrm>
            <a:off x="5822315" y="1382395"/>
            <a:ext cx="1809115" cy="425450"/>
          </a:xfrm>
          <a:prstGeom prst="line">
            <a:avLst/>
          </a:prstGeom>
          <a:ln w="34925">
            <a:solidFill>
              <a:schemeClr val="accent2">
                <a:alpha val="69000"/>
              </a:schemeClr>
            </a:solidFill>
          </a:ln>
        </p:spPr>
        <p:style>
          <a:lnRef idx="3">
            <a:schemeClr val="accent2"/>
          </a:lnRef>
          <a:fillRef idx="0">
            <a:schemeClr val="accent2"/>
          </a:fillRef>
          <a:effectRef idx="2">
            <a:schemeClr val="accent2"/>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noChangeAspect="1"/>
          </p:cNvSpPr>
          <p:nvPr>
            <p:ph type="sldNum" sz="quarter" idx="12"/>
          </p:nvPr>
        </p:nvSpPr>
        <p:spPr>
          <a:xfrm>
            <a:off x="6750868" y="80980"/>
            <a:ext cx="2057400" cy="365125"/>
          </a:xfrm>
        </p:spPr>
        <p:txBody>
          <a:bodyPr/>
          <a:lstStyle/>
          <a:p>
            <a:fld id="{28DC27F0-0AC4-4AD4-8B33-350A24432F15}" type="slidenum">
              <a:rPr lang="zh-CN" altLang="en-US" sz="1800" b="1" smtClean="0">
                <a:latin typeface="Times New Roman" panose="02020603050405020304" pitchFamily="18" charset="0"/>
                <a:cs typeface="Times New Roman" panose="02020603050405020304" pitchFamily="18" charset="0"/>
              </a:rPr>
              <a:t>11</a:t>
            </a:fld>
            <a:endParaRPr lang="zh-CN" altLang="en-US" sz="18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35732" y="0"/>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研究进展</a:t>
            </a:r>
          </a:p>
        </p:txBody>
      </p:sp>
      <p:sp>
        <p:nvSpPr>
          <p:cNvPr id="100" name="文本框 99"/>
          <p:cNvSpPr txBox="1"/>
          <p:nvPr/>
        </p:nvSpPr>
        <p:spPr>
          <a:xfrm>
            <a:off x="518160" y="822325"/>
            <a:ext cx="6577330" cy="491490"/>
          </a:xfrm>
          <a:prstGeom prst="rect">
            <a:avLst/>
          </a:prstGeom>
          <a:noFill/>
          <a:ln w="9525">
            <a:noFill/>
          </a:ln>
        </p:spPr>
        <p:txBody>
          <a:bodyPr wrap="square">
            <a:spAutoFit/>
          </a:bodyPr>
          <a:lstStyle/>
          <a:p>
            <a:pPr indent="0"/>
            <a:r>
              <a:rPr lang="zh-CN" sz="2600" b="1">
                <a:ea typeface="宋体" panose="02010600030101010101" pitchFamily="2" charset="-122"/>
              </a:rPr>
              <a:t>计算流程</a:t>
            </a:r>
          </a:p>
        </p:txBody>
      </p:sp>
      <p:sp>
        <p:nvSpPr>
          <p:cNvPr id="108" name="文本框 107"/>
          <p:cNvSpPr txBox="1"/>
          <p:nvPr/>
        </p:nvSpPr>
        <p:spPr>
          <a:xfrm>
            <a:off x="2444750" y="868680"/>
            <a:ext cx="2724150" cy="398780"/>
          </a:xfrm>
          <a:prstGeom prst="rect">
            <a:avLst/>
          </a:prstGeom>
          <a:noFill/>
          <a:ln w="9525">
            <a:noFill/>
          </a:ln>
        </p:spPr>
        <p:txBody>
          <a:bodyPr wrap="square">
            <a:spAutoFit/>
          </a:bodyPr>
          <a:lstStyle/>
          <a:p>
            <a:pPr indent="266700"/>
            <a:r>
              <a:rPr lang="en-US" altLang="zh-CN" sz="2000" b="0">
                <a:latin typeface="+mn-ea"/>
                <a:cs typeface="+mn-ea"/>
              </a:rPr>
              <a:t>VSOP</a:t>
            </a:r>
            <a:r>
              <a:rPr lang="zh-CN" altLang="en-US" sz="2000" b="0">
                <a:latin typeface="+mn-ea"/>
                <a:cs typeface="+mn-ea"/>
              </a:rPr>
              <a:t>与</a:t>
            </a:r>
            <a:r>
              <a:rPr lang="en-US" altLang="zh-CN" sz="2000" b="0">
                <a:latin typeface="+mn-ea"/>
                <a:cs typeface="+mn-ea"/>
              </a:rPr>
              <a:t>THERMIX</a:t>
            </a:r>
            <a:r>
              <a:rPr lang="zh-CN" altLang="en-US" sz="2000" b="0">
                <a:latin typeface="+mn-ea"/>
                <a:cs typeface="+mn-ea"/>
              </a:rPr>
              <a:t>链接</a:t>
            </a:r>
            <a:endParaRPr lang="zh-CN" altLang="en-US" b="0">
              <a:latin typeface="Calibri" panose="020F0502020204030204" charset="0"/>
              <a:ea typeface="宋体" panose="02010600030101010101" pitchFamily="2" charset="-122"/>
            </a:endParaRPr>
          </a:p>
        </p:txBody>
      </p:sp>
      <p:sp>
        <p:nvSpPr>
          <p:cNvPr id="3" name="文本框 2"/>
          <p:cNvSpPr txBox="1"/>
          <p:nvPr/>
        </p:nvSpPr>
        <p:spPr>
          <a:xfrm>
            <a:off x="5822315" y="1898650"/>
            <a:ext cx="3227070" cy="1764665"/>
          </a:xfrm>
          <a:prstGeom prst="rect">
            <a:avLst/>
          </a:prstGeom>
          <a:noFill/>
          <a:ln w="9525">
            <a:noFill/>
          </a:ln>
        </p:spPr>
        <p:txBody>
          <a:bodyPr wrap="square">
            <a:noAutofit/>
          </a:bodyPr>
          <a:lstStyle/>
          <a:p>
            <a:pPr indent="0">
              <a:lnSpc>
                <a:spcPct val="100000"/>
              </a:lnSpc>
            </a:pPr>
            <a:r>
              <a:rPr lang="zh-CN" altLang="en-US" b="0">
                <a:latin typeface="+mn-ea"/>
                <a:cs typeface="+mn-ea"/>
              </a:rPr>
              <a:t>从图中可以看出，</a:t>
            </a:r>
          </a:p>
          <a:p>
            <a:pPr indent="0">
              <a:lnSpc>
                <a:spcPct val="100000"/>
              </a:lnSpc>
            </a:pPr>
            <a:endParaRPr lang="zh-CN" altLang="en-US" b="0">
              <a:latin typeface="+mn-ea"/>
              <a:cs typeface="+mn-ea"/>
            </a:endParaRPr>
          </a:p>
          <a:p>
            <a:pPr indent="457200">
              <a:lnSpc>
                <a:spcPct val="110000"/>
              </a:lnSpc>
            </a:pPr>
            <a:r>
              <a:rPr lang="en-US" altLang="zh-CN" b="0">
                <a:latin typeface="+mn-ea"/>
                <a:cs typeface="+mn-ea"/>
              </a:rPr>
              <a:t>VSOP</a:t>
            </a:r>
            <a:r>
              <a:rPr lang="zh-CN" altLang="en-US" b="0">
                <a:latin typeface="+mn-ea"/>
                <a:cs typeface="+mn-ea"/>
              </a:rPr>
              <a:t>负责计算出堆芯中子学参数，给出堆芯二维功率分布；</a:t>
            </a:r>
          </a:p>
          <a:p>
            <a:pPr indent="457200">
              <a:lnSpc>
                <a:spcPct val="110000"/>
              </a:lnSpc>
            </a:pPr>
            <a:r>
              <a:rPr lang="en-US" altLang="zh-CN" b="0">
                <a:latin typeface="+mn-ea"/>
                <a:cs typeface="+mn-ea"/>
              </a:rPr>
              <a:t>THERMIX</a:t>
            </a:r>
            <a:r>
              <a:rPr lang="zh-CN" altLang="en-US" b="0">
                <a:latin typeface="+mn-ea"/>
                <a:cs typeface="+mn-ea"/>
              </a:rPr>
              <a:t>计算一个热力学时间步后的燃料元件与冷却剂的温度</a:t>
            </a:r>
          </a:p>
        </p:txBody>
      </p:sp>
      <p:pic>
        <p:nvPicPr>
          <p:cNvPr id="2" name="图片 1" descr="d8e80a17bd0277436456ccee8072bd6"/>
          <p:cNvPicPr>
            <a:picLocks noChangeAspect="1"/>
          </p:cNvPicPr>
          <p:nvPr/>
        </p:nvPicPr>
        <p:blipFill>
          <a:blip r:embed="rId2"/>
          <a:srcRect l="5914" r="7552"/>
          <a:stretch>
            <a:fillRect/>
          </a:stretch>
        </p:blipFill>
        <p:spPr>
          <a:xfrm>
            <a:off x="274955" y="1469390"/>
            <a:ext cx="5409565" cy="42468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noChangeAspect="1"/>
          </p:cNvSpPr>
          <p:nvPr>
            <p:ph type="sldNum" sz="quarter" idx="12"/>
          </p:nvPr>
        </p:nvSpPr>
        <p:spPr>
          <a:xfrm>
            <a:off x="6750868" y="80980"/>
            <a:ext cx="2057400" cy="365125"/>
          </a:xfrm>
        </p:spPr>
        <p:txBody>
          <a:bodyPr/>
          <a:lstStyle/>
          <a:p>
            <a:fld id="{28DC27F0-0AC4-4AD4-8B33-350A24432F15}" type="slidenum">
              <a:rPr lang="zh-CN" altLang="en-US" sz="1800" b="1" smtClean="0">
                <a:latin typeface="Times New Roman" panose="02020603050405020304" pitchFamily="18" charset="0"/>
                <a:cs typeface="Times New Roman" panose="02020603050405020304" pitchFamily="18" charset="0"/>
              </a:rPr>
              <a:t>12</a:t>
            </a:fld>
            <a:endParaRPr lang="zh-CN" altLang="en-US" sz="18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35732" y="0"/>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研究进展</a:t>
            </a:r>
          </a:p>
        </p:txBody>
      </p:sp>
      <p:sp>
        <p:nvSpPr>
          <p:cNvPr id="100" name="文本框 99"/>
          <p:cNvSpPr txBox="1"/>
          <p:nvPr/>
        </p:nvSpPr>
        <p:spPr>
          <a:xfrm>
            <a:off x="518160" y="822325"/>
            <a:ext cx="6577330" cy="491490"/>
          </a:xfrm>
          <a:prstGeom prst="rect">
            <a:avLst/>
          </a:prstGeom>
          <a:noFill/>
          <a:ln w="9525">
            <a:noFill/>
          </a:ln>
        </p:spPr>
        <p:txBody>
          <a:bodyPr wrap="square">
            <a:spAutoFit/>
          </a:bodyPr>
          <a:lstStyle/>
          <a:p>
            <a:pPr indent="0"/>
            <a:r>
              <a:rPr lang="zh-CN" sz="2600" b="1">
                <a:ea typeface="宋体" panose="02010600030101010101" pitchFamily="2" charset="-122"/>
              </a:rPr>
              <a:t>计算流程</a:t>
            </a:r>
          </a:p>
        </p:txBody>
      </p:sp>
      <p:sp>
        <p:nvSpPr>
          <p:cNvPr id="108" name="文本框 107"/>
          <p:cNvSpPr txBox="1"/>
          <p:nvPr/>
        </p:nvSpPr>
        <p:spPr>
          <a:xfrm>
            <a:off x="2456180" y="868680"/>
            <a:ext cx="3027680" cy="398780"/>
          </a:xfrm>
          <a:prstGeom prst="rect">
            <a:avLst/>
          </a:prstGeom>
          <a:noFill/>
          <a:ln w="9525">
            <a:noFill/>
          </a:ln>
        </p:spPr>
        <p:txBody>
          <a:bodyPr wrap="square">
            <a:spAutoFit/>
          </a:bodyPr>
          <a:lstStyle/>
          <a:p>
            <a:pPr indent="266700"/>
            <a:r>
              <a:rPr lang="zh-CN" altLang="en-US" sz="2000" b="0">
                <a:latin typeface="+mn-ea"/>
                <a:cs typeface="+mn-ea"/>
              </a:rPr>
              <a:t>THERMIX的计算流程</a:t>
            </a:r>
            <a:endParaRPr lang="zh-CN" altLang="en-US" b="0">
              <a:latin typeface="Calibri" panose="020F0502020204030204" charset="0"/>
              <a:ea typeface="宋体" panose="02010600030101010101" pitchFamily="2" charset="-122"/>
            </a:endParaRPr>
          </a:p>
        </p:txBody>
      </p:sp>
      <p:pic>
        <p:nvPicPr>
          <p:cNvPr id="12" name="图片 12" descr="caa8d2dc5ab9211f87ac7f41f4fc43c"/>
          <p:cNvPicPr>
            <a:picLocks noChangeAspect="1"/>
          </p:cNvPicPr>
          <p:nvPr/>
        </p:nvPicPr>
        <p:blipFill>
          <a:blip r:embed="rId2"/>
          <a:stretch>
            <a:fillRect/>
          </a:stretch>
        </p:blipFill>
        <p:spPr>
          <a:xfrm>
            <a:off x="335915" y="1313815"/>
            <a:ext cx="5274310" cy="4776470"/>
          </a:xfrm>
          <a:prstGeom prst="rect">
            <a:avLst/>
          </a:prstGeom>
        </p:spPr>
      </p:pic>
      <p:sp>
        <p:nvSpPr>
          <p:cNvPr id="3" name="文本框 2"/>
          <p:cNvSpPr txBox="1"/>
          <p:nvPr/>
        </p:nvSpPr>
        <p:spPr>
          <a:xfrm>
            <a:off x="5805170" y="1612900"/>
            <a:ext cx="3227070" cy="657225"/>
          </a:xfrm>
          <a:prstGeom prst="rect">
            <a:avLst/>
          </a:prstGeom>
          <a:noFill/>
          <a:ln w="9525">
            <a:noFill/>
          </a:ln>
        </p:spPr>
        <p:txBody>
          <a:bodyPr wrap="square">
            <a:noAutofit/>
          </a:bodyPr>
          <a:lstStyle/>
          <a:p>
            <a:pPr indent="266700"/>
            <a:r>
              <a:rPr lang="zh-CN" altLang="en-US" b="0">
                <a:latin typeface="+mn-ea"/>
                <a:cs typeface="+mn-ea"/>
              </a:rPr>
              <a:t>输入：当前时间堆内温度分布、功率分布</a:t>
            </a:r>
          </a:p>
        </p:txBody>
      </p:sp>
      <p:sp>
        <p:nvSpPr>
          <p:cNvPr id="4" name="文本框 3"/>
          <p:cNvSpPr txBox="1"/>
          <p:nvPr/>
        </p:nvSpPr>
        <p:spPr>
          <a:xfrm>
            <a:off x="5805170" y="2270125"/>
            <a:ext cx="3227070" cy="657225"/>
          </a:xfrm>
          <a:prstGeom prst="rect">
            <a:avLst/>
          </a:prstGeom>
          <a:noFill/>
          <a:ln w="9525">
            <a:noFill/>
          </a:ln>
        </p:spPr>
        <p:txBody>
          <a:bodyPr wrap="square">
            <a:noAutofit/>
          </a:bodyPr>
          <a:lstStyle/>
          <a:p>
            <a:pPr indent="266700"/>
            <a:r>
              <a:rPr lang="zh-CN" altLang="en-US" b="0">
                <a:latin typeface="+mn-ea"/>
                <a:cs typeface="+mn-ea"/>
              </a:rPr>
              <a:t>输出：一个热力学时间之后的燃料、慢化剂温度分布</a:t>
            </a:r>
          </a:p>
        </p:txBody>
      </p:sp>
      <p:sp>
        <p:nvSpPr>
          <p:cNvPr id="5" name="文本框 4"/>
          <p:cNvSpPr txBox="1"/>
          <p:nvPr/>
        </p:nvSpPr>
        <p:spPr>
          <a:xfrm>
            <a:off x="5805170" y="3159125"/>
            <a:ext cx="3227070" cy="657225"/>
          </a:xfrm>
          <a:prstGeom prst="rect">
            <a:avLst/>
          </a:prstGeom>
          <a:noFill/>
          <a:ln w="9525">
            <a:noFill/>
          </a:ln>
        </p:spPr>
        <p:txBody>
          <a:bodyPr wrap="square">
            <a:noAutofit/>
          </a:bodyPr>
          <a:lstStyle/>
          <a:p>
            <a:pPr indent="266700">
              <a:lnSpc>
                <a:spcPct val="110000"/>
              </a:lnSpc>
            </a:pPr>
            <a:r>
              <a:rPr lang="zh-CN" altLang="en-US" b="0">
                <a:latin typeface="+mn-ea"/>
                <a:cs typeface="+mn-ea"/>
              </a:rPr>
              <a:t>方程求解顺序如图，先求解流体质量、动量守恒方程，再求解流体能量方程，</a:t>
            </a:r>
          </a:p>
          <a:p>
            <a:pPr indent="266700">
              <a:lnSpc>
                <a:spcPct val="110000"/>
              </a:lnSpc>
            </a:pPr>
            <a:r>
              <a:rPr lang="zh-CN" altLang="en-US" b="0">
                <a:latin typeface="+mn-ea"/>
                <a:cs typeface="+mn-ea"/>
              </a:rPr>
              <a:t>迭代后</a:t>
            </a:r>
          </a:p>
          <a:p>
            <a:pPr indent="266700">
              <a:lnSpc>
                <a:spcPct val="110000"/>
              </a:lnSpc>
            </a:pPr>
            <a:r>
              <a:rPr lang="zh-CN" altLang="en-US" b="0">
                <a:latin typeface="+mn-ea"/>
                <a:cs typeface="+mn-ea"/>
              </a:rPr>
              <a:t>再求解固相热传导方程</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noChangeAspect="1"/>
          </p:cNvSpPr>
          <p:nvPr>
            <p:ph type="sldNum" sz="quarter" idx="12"/>
          </p:nvPr>
        </p:nvSpPr>
        <p:spPr>
          <a:xfrm>
            <a:off x="6750868" y="80980"/>
            <a:ext cx="2057400" cy="365125"/>
          </a:xfrm>
        </p:spPr>
        <p:txBody>
          <a:bodyPr/>
          <a:lstStyle/>
          <a:p>
            <a:fld id="{28DC27F0-0AC4-4AD4-8B33-350A24432F15}" type="slidenum">
              <a:rPr lang="zh-CN" altLang="en-US" sz="1800" b="1" smtClean="0">
                <a:latin typeface="Times New Roman" panose="02020603050405020304" pitchFamily="18" charset="0"/>
                <a:cs typeface="Times New Roman" panose="02020603050405020304" pitchFamily="18" charset="0"/>
              </a:rPr>
              <a:t>13</a:t>
            </a:fld>
            <a:endParaRPr lang="zh-CN" altLang="en-US" sz="18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35732" y="0"/>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研究进展</a:t>
            </a:r>
          </a:p>
        </p:txBody>
      </p:sp>
      <p:sp>
        <p:nvSpPr>
          <p:cNvPr id="100" name="文本框 99"/>
          <p:cNvSpPr txBox="1"/>
          <p:nvPr/>
        </p:nvSpPr>
        <p:spPr>
          <a:xfrm>
            <a:off x="518160" y="822325"/>
            <a:ext cx="6577330" cy="491490"/>
          </a:xfrm>
          <a:prstGeom prst="rect">
            <a:avLst/>
          </a:prstGeom>
          <a:noFill/>
          <a:ln w="9525">
            <a:noFill/>
          </a:ln>
        </p:spPr>
        <p:txBody>
          <a:bodyPr wrap="square">
            <a:spAutoFit/>
          </a:bodyPr>
          <a:lstStyle/>
          <a:p>
            <a:pPr indent="0"/>
            <a:r>
              <a:rPr lang="zh-CN" sz="2600" b="1" dirty="0">
                <a:ea typeface="宋体" panose="02010600030101010101" pitchFamily="2" charset="-122"/>
              </a:rPr>
              <a:t>球床固相热传导方程的求解</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61D50FB-919B-4069-B723-780E90A52336}"/>
                  </a:ext>
                </a:extLst>
              </p:cNvPr>
              <p:cNvSpPr txBox="1"/>
              <p:nvPr/>
            </p:nvSpPr>
            <p:spPr>
              <a:xfrm>
                <a:off x="4114800" y="2943616"/>
                <a:ext cx="2537874" cy="368947"/>
              </a:xfrm>
              <a:prstGeom prst="rect">
                <a:avLst/>
              </a:prstGeom>
              <a:noFill/>
            </p:spPr>
            <p:txBody>
              <a:bodyPr wrap="none" lIns="0" tIns="0" rIns="0" bIns="0" rtlCol="0">
                <a:spAutoFit/>
              </a:bodyPr>
              <a:lstStyle/>
              <a:p>
                <a14:m>
                  <m:oMath xmlns:m="http://schemas.openxmlformats.org/officeDocument/2006/math">
                    <m:r>
                      <a:rPr lang="en-US" altLang="zh-CN" i="1" smtClean="0">
                        <a:latin typeface="Cambria Math" panose="02040503050406030204" pitchFamily="18" charset="0"/>
                      </a:rPr>
                      <m:t>+</m:t>
                    </m:r>
                    <m:r>
                      <a:rPr lang="zh-CN" altLang="en-US" i="1" smtClean="0">
                        <a:latin typeface="Cambria Math" panose="02040503050406030204" pitchFamily="18" charset="0"/>
                      </a:rPr>
                      <m:t>𝜋</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𝑁</m:t>
                        </m:r>
                      </m:sub>
                    </m:sSub>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𝑟</m:t>
                        </m:r>
                      </m:e>
                      <m:sub>
                        <m:r>
                          <a:rPr lang="en-US" altLang="zh-CN" b="0" i="1" smtClean="0">
                            <a:latin typeface="Cambria Math" panose="02040503050406030204" pitchFamily="18" charset="0"/>
                            <a:ea typeface="Cambria Math" panose="02040503050406030204" pitchFamily="18" charset="0"/>
                          </a:rPr>
                          <m:t>𝑁</m:t>
                        </m:r>
                      </m:sub>
                    </m:sSub>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𝑧</m:t>
                        </m:r>
                      </m:e>
                      <m:sub>
                        <m:r>
                          <a:rPr lang="en-US" altLang="zh-CN" b="0" i="1" smtClean="0">
                            <a:latin typeface="Cambria Math" panose="02040503050406030204" pitchFamily="18" charset="0"/>
                            <a:ea typeface="Cambria Math" panose="02040503050406030204" pitchFamily="18" charset="0"/>
                          </a:rPr>
                          <m:t>𝐼</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𝑞</m:t>
                        </m:r>
                      </m:e>
                      <m:sub>
                        <m:r>
                          <a:rPr lang="en-US" altLang="zh-CN" b="0" i="1" smtClean="0">
                            <a:latin typeface="Cambria Math" panose="02040503050406030204" pitchFamily="18" charset="0"/>
                            <a:ea typeface="Cambria Math" panose="02040503050406030204" pitchFamily="18" charset="0"/>
                          </a:rPr>
                          <m:t>𝐼</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sub>
                      <m: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+1)</m:t>
                        </m:r>
                      </m:sup>
                    </m:sSubSup>
                  </m:oMath>
                </a14:m>
                <a:r>
                  <a:rPr lang="en-US" altLang="zh-CN" dirty="0"/>
                  <a:t>+</a:t>
                </a:r>
                <a:r>
                  <a:rPr lang="en-US" altLang="zh-CN" dirty="0">
                    <a:ea typeface="Cambria Math" panose="02040503050406030204" pitchFamily="18" charset="0"/>
                  </a:rPr>
                  <a:t> </a:t>
                </a:r>
                <a14:m>
                  <m:oMath xmlns:m="http://schemas.openxmlformats.org/officeDocument/2006/math">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𝑞</m:t>
                        </m:r>
                      </m:e>
                      <m:sub>
                        <m:r>
                          <a:rPr lang="en-US" altLang="zh-CN" i="1">
                            <a:latin typeface="Cambria Math" panose="02040503050406030204" pitchFamily="18" charset="0"/>
                            <a:ea typeface="Cambria Math" panose="02040503050406030204" pitchFamily="18" charset="0"/>
                          </a:rPr>
                          <m:t>𝐼</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𝑁</m:t>
                        </m:r>
                      </m:sub>
                      <m: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sup>
                    </m:sSubSup>
                  </m:oMath>
                </a14:m>
                <a:r>
                  <a:rPr lang="en-US" altLang="zh-CN" dirty="0"/>
                  <a:t>]</a:t>
                </a:r>
                <a:endParaRPr lang="zh-CN" altLang="en-US" dirty="0"/>
              </a:p>
            </p:txBody>
          </p:sp>
        </mc:Choice>
        <mc:Fallback xmlns="">
          <p:sp>
            <p:nvSpPr>
              <p:cNvPr id="4" name="文本框 3">
                <a:extLst>
                  <a:ext uri="{FF2B5EF4-FFF2-40B4-BE49-F238E27FC236}">
                    <a16:creationId xmlns:a16="http://schemas.microsoft.com/office/drawing/2014/main" id="{A61D50FB-919B-4069-B723-780E90A52336}"/>
                  </a:ext>
                </a:extLst>
              </p:cNvPr>
              <p:cNvSpPr txBox="1">
                <a:spLocks noRot="1" noChangeAspect="1" noMove="1" noResize="1" noEditPoints="1" noAdjustHandles="1" noChangeArrowheads="1" noChangeShapeType="1" noTextEdit="1"/>
              </p:cNvSpPr>
              <p:nvPr/>
            </p:nvSpPr>
            <p:spPr>
              <a:xfrm>
                <a:off x="4114800" y="2943616"/>
                <a:ext cx="2537874" cy="368947"/>
              </a:xfrm>
              <a:prstGeom prst="rect">
                <a:avLst/>
              </a:prstGeom>
              <a:blipFill>
                <a:blip r:embed="rId2"/>
                <a:stretch>
                  <a:fillRect l="-2885" t="-6667" r="-3846" b="-2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3B8E41F-736D-46D3-96E9-D38E4F9078A1}"/>
                  </a:ext>
                </a:extLst>
              </p:cNvPr>
              <p:cNvSpPr txBox="1"/>
              <p:nvPr/>
            </p:nvSpPr>
            <p:spPr>
              <a:xfrm>
                <a:off x="1258866" y="3682652"/>
                <a:ext cx="3098797" cy="2800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λ</m:t>
                          </m:r>
                        </m:e>
                        <m:sub>
                          <m:r>
                            <a:rPr lang="en-US" altLang="zh-CN" b="0" i="1" smtClean="0">
                              <a:latin typeface="Cambria Math" panose="02040503050406030204" pitchFamily="18" charset="0"/>
                            </a:rPr>
                            <m:t>𝑒</m:t>
                          </m:r>
                        </m:sub>
                      </m:sSub>
                      <m:r>
                        <a:rPr lang="en-US" altLang="zh-CN" b="0" i="1" smtClean="0">
                          <a:latin typeface="Cambria Math" panose="02040503050406030204" pitchFamily="18" charset="0"/>
                        </a:rPr>
                        <m:t>=(1.9∗</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−150)</m:t>
                          </m:r>
                        </m:e>
                        <m:sup>
                          <m:r>
                            <a:rPr lang="en-US" altLang="zh-CN" b="0" i="1" smtClean="0">
                              <a:latin typeface="Cambria Math" panose="02040503050406030204" pitchFamily="18" charset="0"/>
                            </a:rPr>
                            <m:t>1.29</m:t>
                          </m:r>
                        </m:sup>
                      </m:sSup>
                    </m:oMath>
                  </m:oMathPara>
                </a14:m>
                <a:endParaRPr lang="zh-CN" altLang="en-US" dirty="0"/>
              </a:p>
            </p:txBody>
          </p:sp>
        </mc:Choice>
        <mc:Fallback xmlns="">
          <p:sp>
            <p:nvSpPr>
              <p:cNvPr id="8" name="文本框 7">
                <a:extLst>
                  <a:ext uri="{FF2B5EF4-FFF2-40B4-BE49-F238E27FC236}">
                    <a16:creationId xmlns:a16="http://schemas.microsoft.com/office/drawing/2014/main" id="{13B8E41F-736D-46D3-96E9-D38E4F9078A1}"/>
                  </a:ext>
                </a:extLst>
              </p:cNvPr>
              <p:cNvSpPr txBox="1">
                <a:spLocks noRot="1" noChangeAspect="1" noMove="1" noResize="1" noEditPoints="1" noAdjustHandles="1" noChangeArrowheads="1" noChangeShapeType="1" noTextEdit="1"/>
              </p:cNvSpPr>
              <p:nvPr/>
            </p:nvSpPr>
            <p:spPr>
              <a:xfrm>
                <a:off x="1258866" y="3682652"/>
                <a:ext cx="3098797" cy="280077"/>
              </a:xfrm>
              <a:prstGeom prst="rect">
                <a:avLst/>
              </a:prstGeom>
              <a:blipFill>
                <a:blip r:embed="rId3"/>
                <a:stretch>
                  <a:fillRect l="-1378" t="-2174" r="-197"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007DA80-2A52-45BE-A019-D98773DF560F}"/>
                  </a:ext>
                </a:extLst>
              </p:cNvPr>
              <p:cNvSpPr txBox="1"/>
              <p:nvPr/>
            </p:nvSpPr>
            <p:spPr>
              <a:xfrm>
                <a:off x="4114800" y="2010866"/>
                <a:ext cx="1716432" cy="602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𝑑𝑇</m:t>
                              </m:r>
                            </m:e>
                            <m:sub>
                              <m:r>
                                <a:rPr lang="en-US" altLang="zh-CN" b="0" i="1" smtClean="0">
                                  <a:latin typeface="Cambria Math" panose="02040503050406030204" pitchFamily="18" charset="0"/>
                                </a:rPr>
                                <m:t>𝑘</m:t>
                              </m:r>
                            </m:sub>
                          </m:sSub>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𝑗</m:t>
                              </m:r>
                            </m:sup>
                          </m:sSubSup>
                        </m:num>
                        <m:den>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𝑗</m:t>
                              </m:r>
                            </m:sup>
                          </m:sSup>
                        </m:den>
                      </m:f>
                    </m:oMath>
                  </m:oMathPara>
                </a14:m>
                <a:endParaRPr lang="zh-CN" altLang="en-US" dirty="0"/>
              </a:p>
            </p:txBody>
          </p:sp>
        </mc:Choice>
        <mc:Fallback xmlns="">
          <p:sp>
            <p:nvSpPr>
              <p:cNvPr id="9" name="文本框 8">
                <a:extLst>
                  <a:ext uri="{FF2B5EF4-FFF2-40B4-BE49-F238E27FC236}">
                    <a16:creationId xmlns:a16="http://schemas.microsoft.com/office/drawing/2014/main" id="{6007DA80-2A52-45BE-A019-D98773DF560F}"/>
                  </a:ext>
                </a:extLst>
              </p:cNvPr>
              <p:cNvSpPr txBox="1">
                <a:spLocks noRot="1" noChangeAspect="1" noMove="1" noResize="1" noEditPoints="1" noAdjustHandles="1" noChangeArrowheads="1" noChangeShapeType="1" noTextEdit="1"/>
              </p:cNvSpPr>
              <p:nvPr/>
            </p:nvSpPr>
            <p:spPr>
              <a:xfrm>
                <a:off x="4114800" y="2010866"/>
                <a:ext cx="1716432" cy="602473"/>
              </a:xfrm>
              <a:prstGeom prst="rect">
                <a:avLst/>
              </a:prstGeom>
              <a:blipFill>
                <a:blip r:embed="rId4"/>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剪去同侧角的矩形 23"/>
          <p:cNvSpPr/>
          <p:nvPr/>
        </p:nvSpPr>
        <p:spPr>
          <a:xfrm rot="10800000">
            <a:off x="635" y="701040"/>
            <a:ext cx="9143365" cy="628650"/>
          </a:xfrm>
          <a:prstGeom prst="snip2SameRect">
            <a:avLst>
              <a:gd name="adj1" fmla="val 2171"/>
              <a:gd name="adj2" fmla="val 0"/>
            </a:avLst>
          </a:prstGeom>
          <a:solidFill>
            <a:schemeClr val="accent1">
              <a:lumMod val="60000"/>
              <a:lumOff val="4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noChangeAspect="1"/>
          </p:cNvSpPr>
          <p:nvPr>
            <p:ph type="sldNum" sz="quarter" idx="12"/>
          </p:nvPr>
        </p:nvSpPr>
        <p:spPr>
          <a:xfrm>
            <a:off x="6750868" y="80980"/>
            <a:ext cx="2057400" cy="365125"/>
          </a:xfrm>
        </p:spPr>
        <p:txBody>
          <a:bodyPr/>
          <a:lstStyle/>
          <a:p>
            <a:fld id="{28DC27F0-0AC4-4AD4-8B33-350A24432F15}" type="slidenum">
              <a:rPr lang="zh-CN" altLang="en-US" sz="1800" b="1" smtClean="0">
                <a:latin typeface="Times New Roman" panose="02020603050405020304" pitchFamily="18" charset="0"/>
                <a:cs typeface="Times New Roman" panose="02020603050405020304" pitchFamily="18" charset="0"/>
              </a:rPr>
              <a:t>14</a:t>
            </a:fld>
            <a:endParaRPr lang="zh-CN" altLang="en-US" sz="18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35732" y="0"/>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研究进展</a:t>
            </a:r>
          </a:p>
        </p:txBody>
      </p:sp>
      <p:sp>
        <p:nvSpPr>
          <p:cNvPr id="2" name="文本框 1"/>
          <p:cNvSpPr txBox="1"/>
          <p:nvPr/>
        </p:nvSpPr>
        <p:spPr>
          <a:xfrm>
            <a:off x="2629535" y="759460"/>
            <a:ext cx="3885565" cy="497205"/>
          </a:xfrm>
          <a:prstGeom prst="rect">
            <a:avLst/>
          </a:prstGeom>
          <a:noFill/>
          <a:ln w="28575" cap="rnd" cmpd="sng">
            <a:noFill/>
            <a:prstDash val="solid"/>
            <a:round/>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noAutofit/>
          </a:bodyPr>
          <a:lstStyle/>
          <a:p>
            <a:r>
              <a:rPr lang="zh-CN" altLang="en-US" sz="3200" b="1">
                <a:solidFill>
                  <a:schemeClr val="tx1">
                    <a:lumMod val="75000"/>
                    <a:lumOff val="25000"/>
                  </a:schemeClr>
                </a:solidFill>
              </a:rPr>
              <a:t>THERMIX</a:t>
            </a:r>
            <a:r>
              <a:rPr lang="en-US" altLang="zh-CN" sz="3200" b="1">
                <a:solidFill>
                  <a:schemeClr val="tx1">
                    <a:lumMod val="75000"/>
                    <a:lumOff val="25000"/>
                  </a:schemeClr>
                </a:solidFill>
              </a:rPr>
              <a:t> </a:t>
            </a:r>
            <a:r>
              <a:rPr lang="zh-CN" altLang="en-US" sz="3200">
                <a:solidFill>
                  <a:schemeClr val="tx1">
                    <a:lumMod val="75000"/>
                    <a:lumOff val="25000"/>
                  </a:schemeClr>
                </a:solidFill>
                <a:latin typeface="华光标题宋_CNKI" panose="02000500000000000000" charset="-122"/>
                <a:ea typeface="华光标题宋_CNKI" panose="02000500000000000000" charset="-122"/>
              </a:rPr>
              <a:t>说明书</a:t>
            </a:r>
          </a:p>
        </p:txBody>
      </p:sp>
      <p:sp>
        <p:nvSpPr>
          <p:cNvPr id="3" name="文本框 2"/>
          <p:cNvSpPr txBox="1"/>
          <p:nvPr/>
        </p:nvSpPr>
        <p:spPr>
          <a:xfrm>
            <a:off x="411480" y="1803400"/>
            <a:ext cx="3048000" cy="460375"/>
          </a:xfrm>
          <a:prstGeom prst="rect">
            <a:avLst/>
          </a:prstGeom>
          <a:noFill/>
        </p:spPr>
        <p:txBody>
          <a:bodyPr wrap="square" rtlCol="0">
            <a:spAutoFit/>
          </a:bodyPr>
          <a:lstStyle/>
          <a:p>
            <a:pPr marL="285750" indent="-285750">
              <a:buFont typeface="Wingdings" panose="05000000000000000000" charset="0"/>
              <a:buChar char="Ø"/>
            </a:pPr>
            <a:r>
              <a:rPr lang="zh-CN" altLang="en-US" sz="2400" b="1"/>
              <a:t>功能简介</a:t>
            </a:r>
          </a:p>
        </p:txBody>
      </p:sp>
      <p:sp>
        <p:nvSpPr>
          <p:cNvPr id="4" name="文本框 3"/>
          <p:cNvSpPr txBox="1"/>
          <p:nvPr/>
        </p:nvSpPr>
        <p:spPr>
          <a:xfrm>
            <a:off x="411480" y="2429510"/>
            <a:ext cx="3711575" cy="460375"/>
          </a:xfrm>
          <a:prstGeom prst="rect">
            <a:avLst/>
          </a:prstGeom>
          <a:noFill/>
        </p:spPr>
        <p:txBody>
          <a:bodyPr wrap="square" rtlCol="0">
            <a:spAutoFit/>
          </a:bodyPr>
          <a:lstStyle/>
          <a:p>
            <a:pPr marL="285750" indent="-285750">
              <a:buFont typeface="Wingdings" panose="05000000000000000000" charset="0"/>
              <a:buChar char="Ø"/>
            </a:pPr>
            <a:r>
              <a:rPr lang="zh-CN" altLang="en-US" sz="2400" b="1"/>
              <a:t>基本方程与求解方法</a:t>
            </a:r>
          </a:p>
        </p:txBody>
      </p:sp>
      <p:sp>
        <p:nvSpPr>
          <p:cNvPr id="5" name="文本框 4"/>
          <p:cNvSpPr txBox="1"/>
          <p:nvPr/>
        </p:nvSpPr>
        <p:spPr>
          <a:xfrm>
            <a:off x="411480" y="5136515"/>
            <a:ext cx="1870075" cy="460375"/>
          </a:xfrm>
          <a:prstGeom prst="rect">
            <a:avLst/>
          </a:prstGeom>
          <a:noFill/>
        </p:spPr>
        <p:txBody>
          <a:bodyPr wrap="square" rtlCol="0">
            <a:spAutoFit/>
          </a:bodyPr>
          <a:lstStyle/>
          <a:p>
            <a:pPr marL="285750" indent="-285750">
              <a:buFont typeface="Wingdings" panose="05000000000000000000" charset="0"/>
              <a:buChar char="Ø"/>
            </a:pPr>
            <a:r>
              <a:rPr lang="zh-CN" altLang="en-US" sz="2400" b="1"/>
              <a:t>计算流程</a:t>
            </a:r>
          </a:p>
        </p:txBody>
      </p:sp>
      <p:sp>
        <p:nvSpPr>
          <p:cNvPr id="9" name="文本框 8"/>
          <p:cNvSpPr txBox="1"/>
          <p:nvPr/>
        </p:nvSpPr>
        <p:spPr>
          <a:xfrm>
            <a:off x="4940935" y="2934970"/>
            <a:ext cx="3007995" cy="2056765"/>
          </a:xfrm>
          <a:prstGeom prst="rect">
            <a:avLst/>
          </a:prstGeom>
          <a:noFill/>
        </p:spPr>
        <p:txBody>
          <a:bodyPr wrap="square" rtlCol="0">
            <a:spAutoFit/>
          </a:bodyPr>
          <a:lstStyle/>
          <a:p>
            <a:pPr marL="285750" indent="-285750">
              <a:lnSpc>
                <a:spcPct val="120000"/>
              </a:lnSpc>
              <a:buFont typeface="Wingdings" panose="05000000000000000000" charset="0"/>
              <a:buChar char="ü"/>
            </a:pPr>
            <a:r>
              <a:rPr lang="zh-CN" altLang="en-US">
                <a:highlight>
                  <a:srgbClr val="00FF00"/>
                </a:highlight>
              </a:rPr>
              <a:t>球床内温度分布</a:t>
            </a:r>
            <a:endParaRPr lang="zh-CN" altLang="en-US"/>
          </a:p>
          <a:p>
            <a:pPr marL="285750" indent="-285750">
              <a:lnSpc>
                <a:spcPct val="120000"/>
              </a:lnSpc>
              <a:buFont typeface="Arial" panose="020B0604020202020204" pitchFamily="34" charset="0"/>
              <a:buChar char="•"/>
            </a:pPr>
            <a:r>
              <a:rPr lang="zh-CN" altLang="en-US">
                <a:solidFill>
                  <a:schemeClr val="tx1"/>
                </a:solidFill>
                <a:highlight>
                  <a:srgbClr val="C0C0C0"/>
                </a:highlight>
              </a:rPr>
              <a:t>燃料球内温度分布</a:t>
            </a:r>
          </a:p>
          <a:p>
            <a:pPr marL="285750" indent="-285750">
              <a:lnSpc>
                <a:spcPct val="120000"/>
              </a:lnSpc>
              <a:buFont typeface="Arial" panose="020B0604020202020204" pitchFamily="34" charset="0"/>
              <a:buChar char="•"/>
            </a:pPr>
            <a:r>
              <a:rPr lang="zh-CN" altLang="en-US">
                <a:solidFill>
                  <a:schemeClr val="tx1"/>
                </a:solidFill>
                <a:highlight>
                  <a:srgbClr val="C0C0C0"/>
                </a:highlight>
              </a:rPr>
              <a:t>冷却剂流量分布</a:t>
            </a:r>
          </a:p>
          <a:p>
            <a:pPr marL="285750" indent="-285750">
              <a:lnSpc>
                <a:spcPct val="120000"/>
              </a:lnSpc>
              <a:buFont typeface="Arial" panose="020B0604020202020204" pitchFamily="34" charset="0"/>
              <a:buChar char="•"/>
            </a:pPr>
            <a:r>
              <a:rPr lang="zh-CN" altLang="en-US">
                <a:solidFill>
                  <a:schemeClr val="tx1"/>
                </a:solidFill>
                <a:highlight>
                  <a:srgbClr val="C0C0C0"/>
                </a:highlight>
              </a:rPr>
              <a:t>冷却剂压力分布</a:t>
            </a:r>
          </a:p>
          <a:p>
            <a:pPr marL="285750" indent="-285750">
              <a:lnSpc>
                <a:spcPct val="120000"/>
              </a:lnSpc>
              <a:buFont typeface="Arial" panose="020B0604020202020204" pitchFamily="34" charset="0"/>
              <a:buChar char="•"/>
            </a:pPr>
            <a:r>
              <a:rPr lang="zh-CN" altLang="en-US">
                <a:solidFill>
                  <a:schemeClr val="tx1"/>
                </a:solidFill>
                <a:highlight>
                  <a:srgbClr val="C0C0C0"/>
                </a:highlight>
                <a:sym typeface="+mn-ea"/>
              </a:rPr>
              <a:t>冷却剂温度分布</a:t>
            </a:r>
            <a:endParaRPr lang="zh-CN" altLang="en-US">
              <a:solidFill>
                <a:schemeClr val="tx1"/>
              </a:solidFill>
            </a:endParaRPr>
          </a:p>
          <a:p>
            <a:pPr marL="285750" indent="-285750">
              <a:lnSpc>
                <a:spcPct val="110000"/>
              </a:lnSpc>
              <a:buFont typeface="Arial" panose="020B0604020202020204" pitchFamily="34" charset="0"/>
              <a:buChar char="•"/>
            </a:pPr>
            <a:endParaRPr lang="zh-CN" altLang="en-US">
              <a:solidFill>
                <a:schemeClr val="tx1"/>
              </a:solidFill>
            </a:endParaRPr>
          </a:p>
        </p:txBody>
      </p:sp>
      <p:sp>
        <p:nvSpPr>
          <p:cNvPr id="22" name="文本框 21"/>
          <p:cNvSpPr txBox="1"/>
          <p:nvPr/>
        </p:nvSpPr>
        <p:spPr>
          <a:xfrm>
            <a:off x="596265" y="2948940"/>
            <a:ext cx="3477895" cy="2028825"/>
          </a:xfrm>
          <a:prstGeom prst="rect">
            <a:avLst/>
          </a:prstGeom>
          <a:noFill/>
        </p:spPr>
        <p:txBody>
          <a:bodyPr wrap="square" rtlCol="0">
            <a:noAutofit/>
          </a:bodyPr>
          <a:lstStyle/>
          <a:p>
            <a:pPr marL="285750" indent="-285750">
              <a:lnSpc>
                <a:spcPct val="120000"/>
              </a:lnSpc>
              <a:buFont typeface="Wingdings" panose="05000000000000000000" charset="0"/>
              <a:buChar char="ü"/>
            </a:pPr>
            <a:r>
              <a:rPr lang="zh-CN" altLang="en-US"/>
              <a:t>球床固相热传导方程</a:t>
            </a:r>
          </a:p>
          <a:p>
            <a:pPr marL="285750" indent="-285750">
              <a:lnSpc>
                <a:spcPct val="120000"/>
              </a:lnSpc>
              <a:buFont typeface="Wingdings" panose="05000000000000000000" charset="0"/>
              <a:buChar char="ü"/>
            </a:pPr>
            <a:r>
              <a:rPr lang="zh-CN" altLang="en-US"/>
              <a:t>燃料球内部球对称热传导方程</a:t>
            </a:r>
          </a:p>
          <a:p>
            <a:pPr marL="285750" indent="-285750">
              <a:lnSpc>
                <a:spcPct val="120000"/>
              </a:lnSpc>
              <a:buFont typeface="Wingdings" panose="05000000000000000000" charset="0"/>
              <a:buChar char="ü"/>
            </a:pPr>
            <a:r>
              <a:rPr lang="zh-CN" altLang="en-US"/>
              <a:t>冷却剂质量守恒方程</a:t>
            </a:r>
          </a:p>
          <a:p>
            <a:pPr marL="285750" indent="-285750">
              <a:lnSpc>
                <a:spcPct val="120000"/>
              </a:lnSpc>
              <a:buFont typeface="Wingdings" panose="05000000000000000000" charset="0"/>
              <a:buChar char="ü"/>
            </a:pPr>
            <a:r>
              <a:rPr lang="zh-CN" altLang="en-US"/>
              <a:t>冷却剂动量守恒方程</a:t>
            </a:r>
          </a:p>
          <a:p>
            <a:pPr marL="285750" indent="-285750">
              <a:lnSpc>
                <a:spcPct val="120000"/>
              </a:lnSpc>
              <a:buFont typeface="Wingdings" panose="05000000000000000000" charset="0"/>
              <a:buChar char="ü"/>
            </a:pPr>
            <a:r>
              <a:rPr lang="zh-CN" altLang="en-US">
                <a:sym typeface="+mn-ea"/>
              </a:rPr>
              <a:t>冷却剂能量守恒方程</a:t>
            </a:r>
            <a:endParaRPr lang="zh-CN" altLang="en-US"/>
          </a:p>
          <a:p>
            <a:pPr marL="285750" indent="-285750">
              <a:lnSpc>
                <a:spcPct val="110000"/>
              </a:lnSpc>
              <a:buFont typeface="Arial" panose="020B0604020202020204" pitchFamily="34" charset="0"/>
              <a:buChar char="•"/>
            </a:pPr>
            <a:endParaRPr lang="zh-CN" altLang="en-US"/>
          </a:p>
        </p:txBody>
      </p:sp>
      <p:sp>
        <p:nvSpPr>
          <p:cNvPr id="23" name="文本框 22"/>
          <p:cNvSpPr txBox="1"/>
          <p:nvPr/>
        </p:nvSpPr>
        <p:spPr>
          <a:xfrm>
            <a:off x="3886200" y="1849120"/>
            <a:ext cx="3448685" cy="368300"/>
          </a:xfrm>
          <a:prstGeom prst="rect">
            <a:avLst/>
          </a:prstGeom>
          <a:noFill/>
        </p:spPr>
        <p:txBody>
          <a:bodyPr wrap="square" rtlCol="0">
            <a:spAutoFit/>
          </a:bodyPr>
          <a:lstStyle/>
          <a:p>
            <a:r>
              <a:rPr lang="en-US" altLang="zh-CN"/>
              <a:t>--</a:t>
            </a:r>
            <a:r>
              <a:rPr lang="zh-CN" altLang="en-US"/>
              <a:t>主要功能与物理量名称符号</a:t>
            </a:r>
          </a:p>
        </p:txBody>
      </p:sp>
      <p:sp>
        <p:nvSpPr>
          <p:cNvPr id="10" name="文本框 9"/>
          <p:cNvSpPr txBox="1"/>
          <p:nvPr/>
        </p:nvSpPr>
        <p:spPr>
          <a:xfrm>
            <a:off x="3886200" y="5228590"/>
            <a:ext cx="4062730" cy="922020"/>
          </a:xfrm>
          <a:prstGeom prst="rect">
            <a:avLst/>
          </a:prstGeom>
          <a:noFill/>
        </p:spPr>
        <p:txBody>
          <a:bodyPr wrap="square" rtlCol="0">
            <a:spAutoFit/>
          </a:bodyPr>
          <a:lstStyle/>
          <a:p>
            <a:r>
              <a:rPr lang="en-US" altLang="zh-CN"/>
              <a:t>--</a:t>
            </a:r>
            <a:r>
              <a:rPr lang="zh-CN" altLang="en-US"/>
              <a:t>包含程序输入输出</a:t>
            </a:r>
          </a:p>
          <a:p>
            <a:r>
              <a:rPr lang="en-US" altLang="zh-CN"/>
              <a:t>--</a:t>
            </a:r>
            <a:r>
              <a:rPr lang="zh-CN" altLang="en-US"/>
              <a:t>基本方程求解流程</a:t>
            </a:r>
          </a:p>
          <a:p>
            <a:r>
              <a:rPr lang="en-US" altLang="zh-CN">
                <a:highlight>
                  <a:srgbClr val="C0C0C0"/>
                </a:highlight>
              </a:rPr>
              <a:t>--</a:t>
            </a:r>
            <a:r>
              <a:rPr lang="zh-CN" altLang="en-US">
                <a:highlight>
                  <a:srgbClr val="C0C0C0"/>
                </a:highlight>
              </a:rPr>
              <a:t>每个迭代计算的方法包括被迭代的量</a:t>
            </a:r>
          </a:p>
        </p:txBody>
      </p:sp>
      <p:sp>
        <p:nvSpPr>
          <p:cNvPr id="8" name="文本框 7"/>
          <p:cNvSpPr txBox="1"/>
          <p:nvPr/>
        </p:nvSpPr>
        <p:spPr>
          <a:xfrm>
            <a:off x="3886200" y="2475865"/>
            <a:ext cx="3448685" cy="368300"/>
          </a:xfrm>
          <a:prstGeom prst="rect">
            <a:avLst/>
          </a:prstGeom>
          <a:noFill/>
        </p:spPr>
        <p:txBody>
          <a:bodyPr wrap="square" rtlCol="0">
            <a:spAutoFit/>
          </a:bodyPr>
          <a:lstStyle/>
          <a:p>
            <a:r>
              <a:rPr lang="en-US" altLang="zh-CN"/>
              <a:t>--</a:t>
            </a:r>
            <a:r>
              <a:rPr lang="zh-CN" altLang="en-US"/>
              <a:t>包括采用的离散与近似</a:t>
            </a:r>
          </a:p>
        </p:txBody>
      </p:sp>
      <p:sp>
        <p:nvSpPr>
          <p:cNvPr id="12" name="同侧圆角矩形 11"/>
          <p:cNvSpPr/>
          <p:nvPr/>
        </p:nvSpPr>
        <p:spPr>
          <a:xfrm rot="5400000">
            <a:off x="3702685" y="-750570"/>
            <a:ext cx="1742440" cy="9145270"/>
          </a:xfrm>
          <a:prstGeom prst="round2SameRect">
            <a:avLst>
              <a:gd name="adj1" fmla="val 0"/>
              <a:gd name="adj2" fmla="val 0"/>
            </a:avLst>
          </a:prstGeom>
          <a:solidFill>
            <a:schemeClr val="tx2">
              <a:lumMod val="60000"/>
              <a:lumOff val="40000"/>
              <a:alpha val="20000"/>
            </a:schemeClr>
          </a:solidFill>
          <a:ln cap="sq">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859530" y="5801995"/>
            <a:ext cx="4090035" cy="299720"/>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940935" y="3383280"/>
            <a:ext cx="2309495" cy="1308735"/>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7531100" y="3010535"/>
            <a:ext cx="1262380" cy="337185"/>
          </a:xfrm>
          <a:prstGeom prst="rect">
            <a:avLst/>
          </a:prstGeom>
          <a:noFill/>
          <a:ln w="22225">
            <a:solidFill>
              <a:srgbClr val="FF0000"/>
            </a:solidFill>
          </a:ln>
        </p:spPr>
        <p:txBody>
          <a:bodyPr wrap="square" rtlCol="0">
            <a:spAutoFit/>
          </a:bodyPr>
          <a:lstStyle/>
          <a:p>
            <a:r>
              <a:rPr lang="zh-CN" altLang="en-US" sz="1600"/>
              <a:t>等效热导率</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noChangeAspect="1"/>
          </p:cNvSpPr>
          <p:nvPr>
            <p:ph type="sldNum" sz="quarter" idx="12"/>
          </p:nvPr>
        </p:nvSpPr>
        <p:spPr>
          <a:xfrm>
            <a:off x="6750868" y="80980"/>
            <a:ext cx="2057400" cy="365125"/>
          </a:xfrm>
        </p:spPr>
        <p:txBody>
          <a:bodyPr/>
          <a:lstStyle/>
          <a:p>
            <a:fld id="{28DC27F0-0AC4-4AD4-8B33-350A24432F15}" type="slidenum">
              <a:rPr lang="zh-CN" altLang="en-US" sz="1800" b="1" smtClean="0">
                <a:latin typeface="Times New Roman" panose="02020603050405020304" pitchFamily="18" charset="0"/>
                <a:cs typeface="Times New Roman" panose="02020603050405020304" pitchFamily="18" charset="0"/>
              </a:rPr>
              <a:t>15</a:t>
            </a:fld>
            <a:endParaRPr lang="zh-CN" altLang="en-US" sz="18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35732" y="0"/>
            <a:ext cx="2351926"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研究计划</a:t>
            </a:r>
            <a:r>
              <a:rPr lang="en-US" altLang="zh-CN" sz="2800" b="1" dirty="0">
                <a:latin typeface="楷体" panose="02010609060101010101" pitchFamily="49" charset="-122"/>
                <a:ea typeface="楷体" panose="02010609060101010101" pitchFamily="49" charset="-122"/>
              </a:rPr>
              <a:t>2.21</a:t>
            </a:r>
            <a:endParaRPr lang="zh-CN" altLang="en-US" sz="2800" b="1" dirty="0">
              <a:latin typeface="楷体" panose="02010609060101010101" pitchFamily="49" charset="-122"/>
              <a:ea typeface="楷体" panose="02010609060101010101" pitchFamily="49" charset="-122"/>
            </a:endParaRPr>
          </a:p>
        </p:txBody>
      </p:sp>
      <p:sp>
        <p:nvSpPr>
          <p:cNvPr id="100" name="文本框 99"/>
          <p:cNvSpPr txBox="1"/>
          <p:nvPr/>
        </p:nvSpPr>
        <p:spPr>
          <a:xfrm>
            <a:off x="518160" y="822325"/>
            <a:ext cx="6577330" cy="400110"/>
          </a:xfrm>
          <a:prstGeom prst="rect">
            <a:avLst/>
          </a:prstGeom>
          <a:noFill/>
          <a:ln w="9525">
            <a:noFill/>
          </a:ln>
        </p:spPr>
        <p:txBody>
          <a:bodyPr wrap="square">
            <a:spAutoFit/>
          </a:bodyPr>
          <a:lstStyle/>
          <a:p>
            <a:pPr indent="0"/>
            <a:r>
              <a:rPr lang="zh-CN" sz="2000" b="1" dirty="0">
                <a:ea typeface="宋体" panose="02010600030101010101" pitchFamily="2" charset="-122"/>
              </a:rPr>
              <a:t>球床</a:t>
            </a:r>
            <a:r>
              <a:rPr lang="zh-CN" altLang="en-US" sz="2000" b="1" dirty="0">
                <a:ea typeface="宋体" panose="02010600030101010101" pitchFamily="2" charset="-122"/>
              </a:rPr>
              <a:t>等效热传导系数：</a:t>
            </a:r>
            <a:endParaRPr lang="zh-CN" sz="2000" b="1" dirty="0">
              <a:ea typeface="宋体" panose="02010600030101010101" pitchFamily="2" charset="-122"/>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3B8E41F-736D-46D3-96E9-D38E4F9078A1}"/>
                  </a:ext>
                </a:extLst>
              </p:cNvPr>
              <p:cNvSpPr txBox="1"/>
              <p:nvPr/>
            </p:nvSpPr>
            <p:spPr>
              <a:xfrm>
                <a:off x="3424550" y="882341"/>
                <a:ext cx="3098797" cy="2800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λ</m:t>
                          </m:r>
                        </m:e>
                        <m:sub>
                          <m:r>
                            <a:rPr lang="en-US" altLang="zh-CN" b="0" i="1" smtClean="0">
                              <a:latin typeface="Cambria Math" panose="02040503050406030204" pitchFamily="18" charset="0"/>
                            </a:rPr>
                            <m:t>𝑒</m:t>
                          </m:r>
                        </m:sub>
                      </m:sSub>
                      <m:r>
                        <a:rPr lang="en-US" altLang="zh-CN" b="0" i="1" smtClean="0">
                          <a:latin typeface="Cambria Math" panose="02040503050406030204" pitchFamily="18" charset="0"/>
                        </a:rPr>
                        <m:t>=(1.9∗</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−150)</m:t>
                          </m:r>
                        </m:e>
                        <m:sup>
                          <m:r>
                            <a:rPr lang="en-US" altLang="zh-CN" b="0" i="1" smtClean="0">
                              <a:latin typeface="Cambria Math" panose="02040503050406030204" pitchFamily="18" charset="0"/>
                            </a:rPr>
                            <m:t>1.29</m:t>
                          </m:r>
                        </m:sup>
                      </m:sSup>
                    </m:oMath>
                  </m:oMathPara>
                </a14:m>
                <a:endParaRPr lang="zh-CN" altLang="en-US" dirty="0"/>
              </a:p>
            </p:txBody>
          </p:sp>
        </mc:Choice>
        <mc:Fallback xmlns="">
          <p:sp>
            <p:nvSpPr>
              <p:cNvPr id="8" name="文本框 7">
                <a:extLst>
                  <a:ext uri="{FF2B5EF4-FFF2-40B4-BE49-F238E27FC236}">
                    <a16:creationId xmlns:a16="http://schemas.microsoft.com/office/drawing/2014/main" id="{13B8E41F-736D-46D3-96E9-D38E4F9078A1}"/>
                  </a:ext>
                </a:extLst>
              </p:cNvPr>
              <p:cNvSpPr txBox="1">
                <a:spLocks noRot="1" noChangeAspect="1" noMove="1" noResize="1" noEditPoints="1" noAdjustHandles="1" noChangeArrowheads="1" noChangeShapeType="1" noTextEdit="1"/>
              </p:cNvSpPr>
              <p:nvPr/>
            </p:nvSpPr>
            <p:spPr>
              <a:xfrm>
                <a:off x="3424550" y="882341"/>
                <a:ext cx="3098797" cy="280077"/>
              </a:xfrm>
              <a:prstGeom prst="rect">
                <a:avLst/>
              </a:prstGeom>
              <a:blipFill>
                <a:blip r:embed="rId2"/>
                <a:stretch>
                  <a:fillRect l="-1378" t="-4348" r="-197" b="-36957"/>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EA1D0C67-BD2E-461C-AD63-05F4F3914A68}"/>
              </a:ext>
            </a:extLst>
          </p:cNvPr>
          <p:cNvSpPr txBox="1"/>
          <p:nvPr/>
        </p:nvSpPr>
        <p:spPr>
          <a:xfrm>
            <a:off x="650507" y="3583422"/>
            <a:ext cx="7514318" cy="1291957"/>
          </a:xfrm>
          <a:prstGeom prst="rect">
            <a:avLst/>
          </a:prstGeom>
          <a:noFill/>
          <a:ln w="9525">
            <a:noFill/>
          </a:ln>
        </p:spPr>
        <p:txBody>
          <a:bodyPr wrap="square">
            <a:spAutoFit/>
          </a:bodyPr>
          <a:lstStyle/>
          <a:p>
            <a:pPr marL="342900" indent="-342900">
              <a:lnSpc>
                <a:spcPct val="135000"/>
              </a:lnSpc>
              <a:buFont typeface="Arial" panose="020B0604020202020204" pitchFamily="34" charset="0"/>
              <a:buChar char="•"/>
            </a:pPr>
            <a:r>
              <a:rPr lang="zh-CN" altLang="en-US" sz="2000" b="1" dirty="0">
                <a:ea typeface="宋体" panose="02010600030101010101" pitchFamily="2" charset="-122"/>
              </a:rPr>
              <a:t>计划下两周画燃料球热传导计算流程，</a:t>
            </a:r>
            <a:endParaRPr lang="en-US" altLang="zh-CN" sz="2000" b="1" dirty="0">
              <a:ea typeface="宋体" panose="02010600030101010101" pitchFamily="2" charset="-122"/>
            </a:endParaRPr>
          </a:p>
          <a:p>
            <a:pPr marL="342900" indent="-342900">
              <a:lnSpc>
                <a:spcPct val="135000"/>
              </a:lnSpc>
              <a:buFont typeface="Arial" panose="020B0604020202020204" pitchFamily="34" charset="0"/>
              <a:buChar char="•"/>
            </a:pPr>
            <a:r>
              <a:rPr lang="zh-CN" altLang="en-US" sz="2000" b="1" dirty="0">
                <a:ea typeface="宋体" panose="02010600030101010101" pitchFamily="2" charset="-122"/>
              </a:rPr>
              <a:t>完善球床等效热传导流程，</a:t>
            </a:r>
            <a:endParaRPr lang="en-US" altLang="zh-CN" sz="2000" b="1" dirty="0">
              <a:ea typeface="宋体" panose="02010600030101010101" pitchFamily="2" charset="-122"/>
            </a:endParaRPr>
          </a:p>
          <a:p>
            <a:pPr marL="342900" indent="-342900">
              <a:lnSpc>
                <a:spcPct val="135000"/>
              </a:lnSpc>
              <a:buFont typeface="Arial" panose="020B0604020202020204" pitchFamily="34" charset="0"/>
              <a:buChar char="•"/>
            </a:pPr>
            <a:r>
              <a:rPr lang="zh-CN" altLang="en-US" sz="2000" b="1" dirty="0">
                <a:ea typeface="宋体" panose="02010600030101010101" pitchFamily="2" charset="-122"/>
              </a:rPr>
              <a:t>纠其中不明确的过程、参数和关系式和老师讨论</a:t>
            </a:r>
            <a:endParaRPr lang="zh-CN" sz="2000" b="1" dirty="0">
              <a:ea typeface="宋体" panose="02010600030101010101" pitchFamily="2" charset="-122"/>
            </a:endParaRPr>
          </a:p>
        </p:txBody>
      </p:sp>
      <p:sp>
        <p:nvSpPr>
          <p:cNvPr id="11" name="文本框 10">
            <a:extLst>
              <a:ext uri="{FF2B5EF4-FFF2-40B4-BE49-F238E27FC236}">
                <a16:creationId xmlns:a16="http://schemas.microsoft.com/office/drawing/2014/main" id="{5970A45F-6C40-43F2-8708-4134333F9595}"/>
              </a:ext>
            </a:extLst>
          </p:cNvPr>
          <p:cNvSpPr txBox="1"/>
          <p:nvPr/>
        </p:nvSpPr>
        <p:spPr>
          <a:xfrm>
            <a:off x="518160" y="1321485"/>
            <a:ext cx="7735503" cy="707886"/>
          </a:xfrm>
          <a:prstGeom prst="rect">
            <a:avLst/>
          </a:prstGeom>
          <a:noFill/>
          <a:ln w="9525">
            <a:noFill/>
          </a:ln>
        </p:spPr>
        <p:txBody>
          <a:bodyPr wrap="square">
            <a:spAutoFit/>
          </a:bodyPr>
          <a:lstStyle/>
          <a:p>
            <a:pPr indent="0"/>
            <a:r>
              <a:rPr lang="zh-CN" altLang="en-US" sz="2000" b="1" dirty="0">
                <a:ea typeface="宋体" panose="02010600030101010101" pitchFamily="2" charset="-122"/>
              </a:rPr>
              <a:t>现在明确了它的应用方式：将球床均匀化后，划分宏观网格，然后每个网格内每个体积微元的局部温度。</a:t>
            </a:r>
            <a:endParaRPr lang="zh-CN" sz="2000" b="1" dirty="0">
              <a:ea typeface="宋体" panose="02010600030101010101" pitchFamily="2" charset="-122"/>
            </a:endParaRPr>
          </a:p>
        </p:txBody>
      </p:sp>
      <p:sp>
        <p:nvSpPr>
          <p:cNvPr id="12" name="文本框 11">
            <a:extLst>
              <a:ext uri="{FF2B5EF4-FFF2-40B4-BE49-F238E27FC236}">
                <a16:creationId xmlns:a16="http://schemas.microsoft.com/office/drawing/2014/main" id="{2237CA81-F551-43DE-94D0-0E33651F8E76}"/>
              </a:ext>
            </a:extLst>
          </p:cNvPr>
          <p:cNvSpPr txBox="1"/>
          <p:nvPr/>
        </p:nvSpPr>
        <p:spPr>
          <a:xfrm>
            <a:off x="581968" y="2196865"/>
            <a:ext cx="5941379" cy="876458"/>
          </a:xfrm>
          <a:prstGeom prst="rect">
            <a:avLst/>
          </a:prstGeom>
          <a:noFill/>
          <a:ln w="9525">
            <a:noFill/>
          </a:ln>
        </p:spPr>
        <p:txBody>
          <a:bodyPr wrap="square">
            <a:spAutoFit/>
          </a:bodyPr>
          <a:lstStyle/>
          <a:p>
            <a:pPr marL="342900" indent="-342900">
              <a:lnSpc>
                <a:spcPct val="135000"/>
              </a:lnSpc>
              <a:buFont typeface="Arial" panose="020B0604020202020204" pitchFamily="34" charset="0"/>
              <a:buChar char="•"/>
            </a:pPr>
            <a:r>
              <a:rPr lang="zh-CN" altLang="en-US" sz="2000" b="1" dirty="0">
                <a:ea typeface="宋体" panose="02010600030101010101" pitchFamily="2" charset="-122"/>
              </a:rPr>
              <a:t>网格划分依据不明确</a:t>
            </a:r>
            <a:endParaRPr lang="en-US" altLang="zh-CN" sz="2000" b="1" dirty="0">
              <a:ea typeface="宋体" panose="02010600030101010101" pitchFamily="2" charset="-122"/>
            </a:endParaRPr>
          </a:p>
          <a:p>
            <a:pPr marL="342900" indent="-342900">
              <a:lnSpc>
                <a:spcPct val="135000"/>
              </a:lnSpc>
              <a:buFont typeface="Arial" panose="020B0604020202020204" pitchFamily="34" charset="0"/>
              <a:buChar char="•"/>
            </a:pPr>
            <a:r>
              <a:rPr lang="zh-CN" altLang="en-US" sz="2000" b="1" dirty="0">
                <a:ea typeface="宋体" panose="02010600030101010101" pitchFamily="2" charset="-122"/>
              </a:rPr>
              <a:t>由球床到燃料球的温度的自洽方式不明确</a:t>
            </a:r>
          </a:p>
        </p:txBody>
      </p:sp>
    </p:spTree>
    <p:extLst>
      <p:ext uri="{BB962C8B-B14F-4D97-AF65-F5344CB8AC3E}">
        <p14:creationId xmlns:p14="http://schemas.microsoft.com/office/powerpoint/2010/main" val="40724867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noChangeAspect="1"/>
          </p:cNvSpPr>
          <p:nvPr>
            <p:ph type="sldNum" sz="quarter" idx="12"/>
          </p:nvPr>
        </p:nvSpPr>
        <p:spPr>
          <a:xfrm>
            <a:off x="6750868" y="80980"/>
            <a:ext cx="2057400" cy="365125"/>
          </a:xfrm>
        </p:spPr>
        <p:txBody>
          <a:bodyPr/>
          <a:lstStyle/>
          <a:p>
            <a:fld id="{28DC27F0-0AC4-4AD4-8B33-350A24432F15}" type="slidenum">
              <a:rPr lang="zh-CN" altLang="en-US" sz="1800" b="1" smtClean="0">
                <a:latin typeface="Times New Roman" panose="02020603050405020304" pitchFamily="18" charset="0"/>
                <a:cs typeface="Times New Roman" panose="02020603050405020304" pitchFamily="18" charset="0"/>
              </a:rPr>
              <a:t>16</a:t>
            </a:fld>
            <a:endParaRPr lang="zh-CN" altLang="en-US" sz="18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35732" y="0"/>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研究进展</a:t>
            </a:r>
          </a:p>
        </p:txBody>
      </p:sp>
      <p:sp>
        <p:nvSpPr>
          <p:cNvPr id="10" name="文本框 9">
            <a:extLst>
              <a:ext uri="{FF2B5EF4-FFF2-40B4-BE49-F238E27FC236}">
                <a16:creationId xmlns:a16="http://schemas.microsoft.com/office/drawing/2014/main" id="{1506DBE0-A5D0-4A77-B1AE-80AB90F0AEDF}"/>
              </a:ext>
            </a:extLst>
          </p:cNvPr>
          <p:cNvSpPr txBox="1"/>
          <p:nvPr/>
        </p:nvSpPr>
        <p:spPr>
          <a:xfrm>
            <a:off x="518160" y="779259"/>
            <a:ext cx="2068629" cy="491490"/>
          </a:xfrm>
          <a:prstGeom prst="rect">
            <a:avLst/>
          </a:prstGeom>
          <a:noFill/>
          <a:ln w="9525">
            <a:noFill/>
          </a:ln>
        </p:spPr>
        <p:txBody>
          <a:bodyPr wrap="square">
            <a:spAutoFit/>
          </a:bodyPr>
          <a:lstStyle/>
          <a:p>
            <a:pPr indent="0"/>
            <a:r>
              <a:rPr lang="zh-CN" altLang="en-US" sz="2600" dirty="0">
                <a:latin typeface="黑体" panose="02010609060101010101" pitchFamily="49" charset="-122"/>
                <a:ea typeface="黑体" panose="02010609060101010101" pitchFamily="49" charset="-122"/>
              </a:rPr>
              <a:t>修改流程图</a:t>
            </a:r>
            <a:endParaRPr lang="zh-CN" sz="2600" dirty="0">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3068F389-3E3B-407D-8F40-B1458E7309EF}"/>
              </a:ext>
            </a:extLst>
          </p:cNvPr>
          <p:cNvPicPr>
            <a:picLocks noChangeAspect="1"/>
          </p:cNvPicPr>
          <p:nvPr/>
        </p:nvPicPr>
        <p:blipFill>
          <a:blip r:embed="rId2"/>
          <a:stretch>
            <a:fillRect/>
          </a:stretch>
        </p:blipFill>
        <p:spPr>
          <a:xfrm>
            <a:off x="248779" y="1433596"/>
            <a:ext cx="4756357" cy="4321918"/>
          </a:xfrm>
          <a:prstGeom prst="rect">
            <a:avLst/>
          </a:prstGeom>
        </p:spPr>
      </p:pic>
      <p:pic>
        <p:nvPicPr>
          <p:cNvPr id="3" name="图片 2">
            <a:extLst>
              <a:ext uri="{FF2B5EF4-FFF2-40B4-BE49-F238E27FC236}">
                <a16:creationId xmlns:a16="http://schemas.microsoft.com/office/drawing/2014/main" id="{91ED6481-2A0D-4C33-8764-989D151877B9}"/>
              </a:ext>
            </a:extLst>
          </p:cNvPr>
          <p:cNvPicPr>
            <a:picLocks noChangeAspect="1"/>
          </p:cNvPicPr>
          <p:nvPr/>
        </p:nvPicPr>
        <p:blipFill>
          <a:blip r:embed="rId3"/>
          <a:stretch>
            <a:fillRect/>
          </a:stretch>
        </p:blipFill>
        <p:spPr>
          <a:xfrm>
            <a:off x="4665231" y="1352172"/>
            <a:ext cx="4478769" cy="4484765"/>
          </a:xfrm>
          <a:prstGeom prst="rect">
            <a:avLst/>
          </a:prstGeom>
        </p:spPr>
      </p:pic>
      <p:cxnSp>
        <p:nvCxnSpPr>
          <p:cNvPr id="11" name="直接连接符 10">
            <a:extLst>
              <a:ext uri="{FF2B5EF4-FFF2-40B4-BE49-F238E27FC236}">
                <a16:creationId xmlns:a16="http://schemas.microsoft.com/office/drawing/2014/main" id="{C70C7E7E-36F8-4E4F-A743-F8CCA17B61AA}"/>
              </a:ext>
            </a:extLst>
          </p:cNvPr>
          <p:cNvCxnSpPr/>
          <p:nvPr/>
        </p:nvCxnSpPr>
        <p:spPr>
          <a:xfrm>
            <a:off x="4665231" y="822325"/>
            <a:ext cx="0" cy="5410033"/>
          </a:xfrm>
          <a:prstGeom prst="line">
            <a:avLst/>
          </a:prstGeom>
          <a:ln w="38100"/>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12" name="箭头: 右 11">
            <a:extLst>
              <a:ext uri="{FF2B5EF4-FFF2-40B4-BE49-F238E27FC236}">
                <a16:creationId xmlns:a16="http://schemas.microsoft.com/office/drawing/2014/main" id="{643C8984-C84F-44D1-800F-DE871EDD2435}"/>
              </a:ext>
            </a:extLst>
          </p:cNvPr>
          <p:cNvSpPr/>
          <p:nvPr/>
        </p:nvSpPr>
        <p:spPr>
          <a:xfrm>
            <a:off x="4442674" y="2779295"/>
            <a:ext cx="526366" cy="34891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33928131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noChangeAspect="1"/>
          </p:cNvSpPr>
          <p:nvPr>
            <p:ph type="sldNum" sz="quarter" idx="12"/>
          </p:nvPr>
        </p:nvSpPr>
        <p:spPr>
          <a:xfrm>
            <a:off x="6750868" y="80980"/>
            <a:ext cx="2057400" cy="365125"/>
          </a:xfrm>
        </p:spPr>
        <p:txBody>
          <a:bodyPr/>
          <a:lstStyle/>
          <a:p>
            <a:fld id="{28DC27F0-0AC4-4AD4-8B33-350A24432F15}" type="slidenum">
              <a:rPr lang="zh-CN" altLang="en-US" sz="1800" b="1" smtClean="0">
                <a:latin typeface="Times New Roman" panose="02020603050405020304" pitchFamily="18" charset="0"/>
                <a:cs typeface="Times New Roman" panose="02020603050405020304" pitchFamily="18" charset="0"/>
              </a:rPr>
              <a:t>17</a:t>
            </a:fld>
            <a:endParaRPr lang="zh-CN" altLang="en-US" sz="18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35732" y="0"/>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研究进展</a:t>
            </a:r>
          </a:p>
        </p:txBody>
      </p:sp>
      <p:sp>
        <p:nvSpPr>
          <p:cNvPr id="100" name="文本框 99"/>
          <p:cNvSpPr txBox="1"/>
          <p:nvPr/>
        </p:nvSpPr>
        <p:spPr>
          <a:xfrm>
            <a:off x="481263" y="870455"/>
            <a:ext cx="6505942" cy="430887"/>
          </a:xfrm>
          <a:prstGeom prst="rect">
            <a:avLst/>
          </a:prstGeom>
          <a:noFill/>
          <a:ln w="9525">
            <a:noFill/>
          </a:ln>
        </p:spPr>
        <p:txBody>
          <a:bodyPr wrap="square">
            <a:spAutoFit/>
          </a:bodyPr>
          <a:lstStyle/>
          <a:p>
            <a:pPr indent="0"/>
            <a:r>
              <a:rPr lang="zh-CN" altLang="en-US" sz="2200" dirty="0">
                <a:latin typeface="黑体" panose="02010609060101010101" pitchFamily="49" charset="-122"/>
                <a:ea typeface="黑体" panose="02010609060101010101" pitchFamily="49" charset="-122"/>
              </a:rPr>
              <a:t>除梳理流程的条理之外，修改增加了几处：</a:t>
            </a:r>
            <a:endParaRPr lang="zh-CN" sz="2200" dirty="0">
              <a:latin typeface="黑体" panose="02010609060101010101" pitchFamily="49" charset="-122"/>
              <a:ea typeface="黑体" panose="02010609060101010101" pitchFamily="49" charset="-122"/>
            </a:endParaRPr>
          </a:p>
        </p:txBody>
      </p:sp>
      <p:sp>
        <p:nvSpPr>
          <p:cNvPr id="8" name="文本框 7">
            <a:extLst>
              <a:ext uri="{FF2B5EF4-FFF2-40B4-BE49-F238E27FC236}">
                <a16:creationId xmlns:a16="http://schemas.microsoft.com/office/drawing/2014/main" id="{1E1ECE3B-0CC9-48F9-84C9-1559654A8B7E}"/>
              </a:ext>
            </a:extLst>
          </p:cNvPr>
          <p:cNvSpPr txBox="1"/>
          <p:nvPr/>
        </p:nvSpPr>
        <p:spPr>
          <a:xfrm>
            <a:off x="481262" y="1385003"/>
            <a:ext cx="8327006" cy="4075668"/>
          </a:xfrm>
          <a:prstGeom prst="rect">
            <a:avLst/>
          </a:prstGeom>
          <a:noFill/>
          <a:ln w="9525">
            <a:noFill/>
          </a:ln>
        </p:spPr>
        <p:txBody>
          <a:bodyPr wrap="square">
            <a:spAutoFit/>
          </a:bodyPr>
          <a:lstStyle/>
          <a:p>
            <a:pPr indent="0">
              <a:lnSpc>
                <a:spcPct val="150000"/>
              </a:lnSpc>
            </a:pPr>
            <a:r>
              <a:rPr lang="en-US" altLang="zh-CN" sz="2200" dirty="0">
                <a:latin typeface="黑体" panose="02010609060101010101" pitchFamily="49" charset="-122"/>
                <a:ea typeface="黑体" panose="02010609060101010101" pitchFamily="49" charset="-122"/>
              </a:rPr>
              <a:t>1.</a:t>
            </a:r>
            <a:r>
              <a:rPr lang="zh-CN" altLang="en-US" sz="2200" dirty="0">
                <a:latin typeface="黑体" panose="02010609060101010101" pitchFamily="49" charset="-122"/>
                <a:ea typeface="黑体" panose="02010609060101010101" pitchFamily="49" charset="-122"/>
              </a:rPr>
              <a:t>增加了流体温度场与固体两个（球床和燃料球）的换热项在整个计算迭代中的位置</a:t>
            </a:r>
            <a:endParaRPr lang="en-US" altLang="zh-CN" sz="2200" dirty="0">
              <a:latin typeface="黑体" panose="02010609060101010101" pitchFamily="49" charset="-122"/>
              <a:ea typeface="黑体" panose="02010609060101010101" pitchFamily="49" charset="-122"/>
            </a:endParaRPr>
          </a:p>
          <a:p>
            <a:pPr indent="0">
              <a:lnSpc>
                <a:spcPct val="150000"/>
              </a:lnSpc>
            </a:pPr>
            <a:r>
              <a:rPr lang="en-US" altLang="zh-CN" sz="2200" dirty="0">
                <a:latin typeface="黑体" panose="02010609060101010101" pitchFamily="49" charset="-122"/>
                <a:ea typeface="黑体" panose="02010609060101010101" pitchFamily="49" charset="-122"/>
              </a:rPr>
              <a:t>2.</a:t>
            </a:r>
            <a:r>
              <a:rPr lang="zh-CN" altLang="en-US" sz="2200" dirty="0">
                <a:latin typeface="黑体" panose="02010609060101010101" pitchFamily="49" charset="-122"/>
                <a:ea typeface="黑体" panose="02010609060101010101" pitchFamily="49" charset="-122"/>
              </a:rPr>
              <a:t>增加了（球床）导热方程对流体方程的耦合项（求解球床方程产生的新球床温度得到新的流固传热项传给流体能量方程）</a:t>
            </a:r>
            <a:endParaRPr lang="en-US" altLang="zh-CN" sz="2200" dirty="0">
              <a:latin typeface="黑体" panose="02010609060101010101" pitchFamily="49" charset="-122"/>
              <a:ea typeface="黑体" panose="02010609060101010101" pitchFamily="49" charset="-122"/>
            </a:endParaRPr>
          </a:p>
          <a:p>
            <a:pPr indent="0">
              <a:lnSpc>
                <a:spcPct val="150000"/>
              </a:lnSpc>
            </a:pPr>
            <a:r>
              <a:rPr lang="en-US" altLang="zh-CN" sz="2200" dirty="0">
                <a:latin typeface="黑体" panose="02010609060101010101" pitchFamily="49" charset="-122"/>
                <a:ea typeface="黑体" panose="02010609060101010101" pitchFamily="49" charset="-122"/>
              </a:rPr>
              <a:t>3.</a:t>
            </a:r>
            <a:r>
              <a:rPr lang="zh-CN" altLang="en-US" sz="2200" dirty="0">
                <a:latin typeface="黑体" panose="02010609060101010101" pitchFamily="49" charset="-122"/>
                <a:ea typeface="黑体" panose="02010609060101010101" pitchFamily="49" charset="-122"/>
              </a:rPr>
              <a:t>修改所需的初始温度分布，认为程序开始计算需要：功率分布；全堆（固体球床、燃料球和流体）的起始温度分布</a:t>
            </a:r>
            <a:endParaRPr lang="en-US" altLang="zh-CN" sz="2200" dirty="0">
              <a:latin typeface="黑体" panose="02010609060101010101" pitchFamily="49" charset="-122"/>
              <a:ea typeface="黑体" panose="02010609060101010101" pitchFamily="49" charset="-122"/>
            </a:endParaRPr>
          </a:p>
          <a:p>
            <a:pPr indent="0">
              <a:lnSpc>
                <a:spcPct val="150000"/>
              </a:lnSpc>
            </a:pPr>
            <a:r>
              <a:rPr lang="en-US" altLang="zh-CN" sz="2200" dirty="0">
                <a:latin typeface="黑体" panose="02010609060101010101" pitchFamily="49" charset="-122"/>
                <a:ea typeface="黑体" panose="02010609060101010101" pitchFamily="49" charset="-122"/>
              </a:rPr>
              <a:t>4.</a:t>
            </a:r>
            <a:r>
              <a:rPr lang="zh-CN" altLang="en-US" sz="2200" dirty="0">
                <a:latin typeface="黑体" panose="02010609060101010101" pitchFamily="49" charset="-122"/>
                <a:ea typeface="黑体" panose="02010609060101010101" pitchFamily="49" charset="-122"/>
              </a:rPr>
              <a:t>修改了燃料球热传导方程中的燃料球热导率的作用方式，认为它是像球床中的球床有效热导率一样的随导热方程迭代的量</a:t>
            </a:r>
            <a:endParaRPr lang="zh-CN" sz="2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78411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noChangeAspect="1"/>
          </p:cNvSpPr>
          <p:nvPr>
            <p:ph type="sldNum" sz="quarter" idx="12"/>
          </p:nvPr>
        </p:nvSpPr>
        <p:spPr>
          <a:xfrm>
            <a:off x="6750868" y="80980"/>
            <a:ext cx="2057400" cy="365125"/>
          </a:xfrm>
        </p:spPr>
        <p:txBody>
          <a:bodyPr/>
          <a:lstStyle/>
          <a:p>
            <a:fld id="{28DC27F0-0AC4-4AD4-8B33-350A24432F15}" type="slidenum">
              <a:rPr lang="zh-CN" altLang="en-US" sz="1800" b="1" smtClean="0">
                <a:latin typeface="Times New Roman" panose="02020603050405020304" pitchFamily="18" charset="0"/>
                <a:cs typeface="Times New Roman" panose="02020603050405020304" pitchFamily="18" charset="0"/>
              </a:rPr>
              <a:t>18</a:t>
            </a:fld>
            <a:endParaRPr lang="zh-CN" altLang="en-US" sz="18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35732" y="0"/>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研究进展</a:t>
            </a:r>
          </a:p>
        </p:txBody>
      </p:sp>
      <p:sp>
        <p:nvSpPr>
          <p:cNvPr id="100" name="文本框 99"/>
          <p:cNvSpPr txBox="1"/>
          <p:nvPr/>
        </p:nvSpPr>
        <p:spPr>
          <a:xfrm>
            <a:off x="518160" y="822325"/>
            <a:ext cx="7952072" cy="461665"/>
          </a:xfrm>
          <a:prstGeom prst="rect">
            <a:avLst/>
          </a:prstGeom>
          <a:noFill/>
          <a:ln w="9525">
            <a:noFill/>
          </a:ln>
        </p:spPr>
        <p:txBody>
          <a:bodyPr wrap="square">
            <a:spAutoFit/>
          </a:bodyPr>
          <a:lstStyle/>
          <a:p>
            <a:pPr indent="0"/>
            <a:r>
              <a:rPr lang="zh-CN" altLang="en-US" sz="2400" dirty="0">
                <a:latin typeface="黑体" panose="02010609060101010101" pitchFamily="49" charset="-122"/>
                <a:ea typeface="黑体" panose="02010609060101010101" pitchFamily="49" charset="-122"/>
              </a:rPr>
              <a:t>推导了两个固相（球床和燃料球）导热方程的离散式（一）</a:t>
            </a:r>
            <a:endParaRPr lang="zh-CN" sz="2400" dirty="0">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18058738-50B0-49DA-B425-9107D86CB162}"/>
              </a:ext>
            </a:extLst>
          </p:cNvPr>
          <p:cNvPicPr>
            <a:picLocks noChangeAspect="1"/>
          </p:cNvPicPr>
          <p:nvPr/>
        </p:nvPicPr>
        <p:blipFill>
          <a:blip r:embed="rId2"/>
          <a:stretch>
            <a:fillRect/>
          </a:stretch>
        </p:blipFill>
        <p:spPr>
          <a:xfrm>
            <a:off x="1234651" y="1283990"/>
            <a:ext cx="6674698" cy="5022346"/>
          </a:xfrm>
          <a:prstGeom prst="rect">
            <a:avLst/>
          </a:prstGeom>
        </p:spPr>
      </p:pic>
    </p:spTree>
    <p:extLst>
      <p:ext uri="{BB962C8B-B14F-4D97-AF65-F5344CB8AC3E}">
        <p14:creationId xmlns:p14="http://schemas.microsoft.com/office/powerpoint/2010/main" val="410297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noChangeAspect="1"/>
          </p:cNvSpPr>
          <p:nvPr>
            <p:ph type="sldNum" sz="quarter" idx="12"/>
          </p:nvPr>
        </p:nvSpPr>
        <p:spPr>
          <a:xfrm>
            <a:off x="6750868" y="80980"/>
            <a:ext cx="2057400" cy="365125"/>
          </a:xfrm>
        </p:spPr>
        <p:txBody>
          <a:bodyPr/>
          <a:lstStyle/>
          <a:p>
            <a:fld id="{28DC27F0-0AC4-4AD4-8B33-350A24432F15}" type="slidenum">
              <a:rPr lang="zh-CN" altLang="en-US" sz="1800" b="1" smtClean="0">
                <a:latin typeface="Times New Roman" panose="02020603050405020304" pitchFamily="18" charset="0"/>
                <a:cs typeface="Times New Roman" panose="02020603050405020304" pitchFamily="18" charset="0"/>
              </a:rPr>
              <a:t>19</a:t>
            </a:fld>
            <a:endParaRPr lang="zh-CN" altLang="en-US" sz="18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35732" y="0"/>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研究进展</a:t>
            </a:r>
          </a:p>
        </p:txBody>
      </p:sp>
      <p:sp>
        <p:nvSpPr>
          <p:cNvPr id="100" name="文本框 99"/>
          <p:cNvSpPr txBox="1"/>
          <p:nvPr/>
        </p:nvSpPr>
        <p:spPr>
          <a:xfrm>
            <a:off x="518160" y="822325"/>
            <a:ext cx="7952072" cy="461665"/>
          </a:xfrm>
          <a:prstGeom prst="rect">
            <a:avLst/>
          </a:prstGeom>
          <a:noFill/>
          <a:ln w="9525">
            <a:noFill/>
          </a:ln>
        </p:spPr>
        <p:txBody>
          <a:bodyPr wrap="square">
            <a:spAutoFit/>
          </a:bodyPr>
          <a:lstStyle/>
          <a:p>
            <a:pPr indent="0"/>
            <a:r>
              <a:rPr lang="zh-CN" altLang="en-US" sz="2400" dirty="0">
                <a:latin typeface="黑体" panose="02010609060101010101" pitchFamily="49" charset="-122"/>
                <a:ea typeface="黑体" panose="02010609060101010101" pitchFamily="49" charset="-122"/>
              </a:rPr>
              <a:t>推导了两个固相（球床和燃料球）导热方程的离散式（二）</a:t>
            </a:r>
            <a:endParaRPr lang="zh-CN" sz="2400" dirty="0">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E66752AD-2B5A-4210-B80B-D5573C05DD9A}"/>
              </a:ext>
            </a:extLst>
          </p:cNvPr>
          <p:cNvPicPr>
            <a:picLocks noChangeAspect="1"/>
          </p:cNvPicPr>
          <p:nvPr/>
        </p:nvPicPr>
        <p:blipFill>
          <a:blip r:embed="rId2"/>
          <a:stretch>
            <a:fillRect/>
          </a:stretch>
        </p:blipFill>
        <p:spPr>
          <a:xfrm>
            <a:off x="658504" y="1283990"/>
            <a:ext cx="7826992" cy="4904130"/>
          </a:xfrm>
          <a:prstGeom prst="rect">
            <a:avLst/>
          </a:prstGeom>
        </p:spPr>
      </p:pic>
    </p:spTree>
    <p:extLst>
      <p:ext uri="{BB962C8B-B14F-4D97-AF65-F5344CB8AC3E}">
        <p14:creationId xmlns:p14="http://schemas.microsoft.com/office/powerpoint/2010/main" val="22508177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剪去同侧角的矩形 23"/>
          <p:cNvSpPr/>
          <p:nvPr/>
        </p:nvSpPr>
        <p:spPr>
          <a:xfrm rot="10800000">
            <a:off x="635" y="701040"/>
            <a:ext cx="9143365" cy="628650"/>
          </a:xfrm>
          <a:prstGeom prst="snip2SameRect">
            <a:avLst>
              <a:gd name="adj1" fmla="val 2171"/>
              <a:gd name="adj2" fmla="val 0"/>
            </a:avLst>
          </a:prstGeom>
          <a:solidFill>
            <a:schemeClr val="accent1">
              <a:lumMod val="60000"/>
              <a:lumOff val="4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noChangeAspect="1"/>
          </p:cNvSpPr>
          <p:nvPr>
            <p:ph type="sldNum" sz="quarter" idx="12"/>
          </p:nvPr>
        </p:nvSpPr>
        <p:spPr>
          <a:xfrm>
            <a:off x="6750868" y="80980"/>
            <a:ext cx="2057400" cy="365125"/>
          </a:xfrm>
        </p:spPr>
        <p:txBody>
          <a:bodyPr/>
          <a:lstStyle/>
          <a:p>
            <a:fld id="{28DC27F0-0AC4-4AD4-8B33-350A24432F15}" type="slidenum">
              <a:rPr lang="zh-CN" altLang="en-US" sz="1800" b="1" smtClean="0">
                <a:latin typeface="Times New Roman" panose="02020603050405020304" pitchFamily="18" charset="0"/>
                <a:cs typeface="Times New Roman" panose="02020603050405020304" pitchFamily="18" charset="0"/>
              </a:rPr>
              <a:t>2</a:t>
            </a:fld>
            <a:endParaRPr lang="zh-CN" altLang="en-US" sz="18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35732" y="0"/>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研究进展</a:t>
            </a:r>
          </a:p>
        </p:txBody>
      </p:sp>
      <p:sp>
        <p:nvSpPr>
          <p:cNvPr id="2" name="文本框 1"/>
          <p:cNvSpPr txBox="1"/>
          <p:nvPr/>
        </p:nvSpPr>
        <p:spPr>
          <a:xfrm>
            <a:off x="2629535" y="759460"/>
            <a:ext cx="3885565" cy="497205"/>
          </a:xfrm>
          <a:prstGeom prst="rect">
            <a:avLst/>
          </a:prstGeom>
          <a:noFill/>
          <a:ln w="28575" cap="rnd" cmpd="sng">
            <a:noFill/>
            <a:prstDash val="solid"/>
            <a:round/>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noAutofit/>
          </a:bodyPr>
          <a:lstStyle/>
          <a:p>
            <a:r>
              <a:rPr lang="zh-CN" altLang="en-US" sz="3200" b="1">
                <a:solidFill>
                  <a:schemeClr val="tx1">
                    <a:lumMod val="75000"/>
                    <a:lumOff val="25000"/>
                  </a:schemeClr>
                </a:solidFill>
              </a:rPr>
              <a:t>THERMIX</a:t>
            </a:r>
            <a:r>
              <a:rPr lang="en-US" altLang="zh-CN" sz="3200" b="1">
                <a:solidFill>
                  <a:schemeClr val="tx1">
                    <a:lumMod val="75000"/>
                    <a:lumOff val="25000"/>
                  </a:schemeClr>
                </a:solidFill>
              </a:rPr>
              <a:t> </a:t>
            </a:r>
            <a:r>
              <a:rPr lang="zh-CN" altLang="en-US" sz="3200">
                <a:solidFill>
                  <a:schemeClr val="tx1">
                    <a:lumMod val="75000"/>
                    <a:lumOff val="25000"/>
                  </a:schemeClr>
                </a:solidFill>
                <a:latin typeface="华光标题宋_CNKI" panose="02000500000000000000" charset="-122"/>
                <a:ea typeface="华光标题宋_CNKI" panose="02000500000000000000" charset="-122"/>
              </a:rPr>
              <a:t>说明书</a:t>
            </a:r>
          </a:p>
        </p:txBody>
      </p:sp>
      <p:sp>
        <p:nvSpPr>
          <p:cNvPr id="3" name="文本框 2"/>
          <p:cNvSpPr txBox="1"/>
          <p:nvPr/>
        </p:nvSpPr>
        <p:spPr>
          <a:xfrm>
            <a:off x="411480" y="1803400"/>
            <a:ext cx="3048000" cy="460375"/>
          </a:xfrm>
          <a:prstGeom prst="rect">
            <a:avLst/>
          </a:prstGeom>
          <a:noFill/>
        </p:spPr>
        <p:txBody>
          <a:bodyPr wrap="square" rtlCol="0">
            <a:spAutoFit/>
          </a:bodyPr>
          <a:lstStyle/>
          <a:p>
            <a:pPr marL="285750" indent="-285750">
              <a:buFont typeface="Wingdings" panose="05000000000000000000" charset="0"/>
              <a:buChar char="Ø"/>
            </a:pPr>
            <a:r>
              <a:rPr lang="zh-CN" altLang="en-US" sz="2400" b="1"/>
              <a:t>功能简介</a:t>
            </a:r>
          </a:p>
        </p:txBody>
      </p:sp>
      <p:sp>
        <p:nvSpPr>
          <p:cNvPr id="4" name="文本框 3"/>
          <p:cNvSpPr txBox="1"/>
          <p:nvPr/>
        </p:nvSpPr>
        <p:spPr>
          <a:xfrm>
            <a:off x="411480" y="2429510"/>
            <a:ext cx="3711575" cy="460375"/>
          </a:xfrm>
          <a:prstGeom prst="rect">
            <a:avLst/>
          </a:prstGeom>
          <a:noFill/>
        </p:spPr>
        <p:txBody>
          <a:bodyPr wrap="square" rtlCol="0">
            <a:spAutoFit/>
          </a:bodyPr>
          <a:lstStyle/>
          <a:p>
            <a:pPr marL="285750" indent="-285750">
              <a:buFont typeface="Wingdings" panose="05000000000000000000" charset="0"/>
              <a:buChar char="Ø"/>
            </a:pPr>
            <a:r>
              <a:rPr lang="zh-CN" altLang="en-US" sz="2400" b="1"/>
              <a:t>基本方程与求解方法</a:t>
            </a:r>
          </a:p>
        </p:txBody>
      </p:sp>
      <p:sp>
        <p:nvSpPr>
          <p:cNvPr id="5" name="文本框 4"/>
          <p:cNvSpPr txBox="1"/>
          <p:nvPr/>
        </p:nvSpPr>
        <p:spPr>
          <a:xfrm>
            <a:off x="411480" y="5136515"/>
            <a:ext cx="1870075" cy="460375"/>
          </a:xfrm>
          <a:prstGeom prst="rect">
            <a:avLst/>
          </a:prstGeom>
          <a:noFill/>
        </p:spPr>
        <p:txBody>
          <a:bodyPr wrap="square" rtlCol="0">
            <a:spAutoFit/>
          </a:bodyPr>
          <a:lstStyle/>
          <a:p>
            <a:pPr marL="285750" indent="-285750">
              <a:buFont typeface="Wingdings" panose="05000000000000000000" charset="0"/>
              <a:buChar char="Ø"/>
            </a:pPr>
            <a:r>
              <a:rPr lang="zh-CN" altLang="en-US" sz="2400" b="1"/>
              <a:t>计算流程</a:t>
            </a:r>
          </a:p>
        </p:txBody>
      </p:sp>
      <p:sp>
        <p:nvSpPr>
          <p:cNvPr id="9" name="文本框 8"/>
          <p:cNvSpPr txBox="1"/>
          <p:nvPr/>
        </p:nvSpPr>
        <p:spPr>
          <a:xfrm>
            <a:off x="4940935" y="2934970"/>
            <a:ext cx="3007995" cy="2056765"/>
          </a:xfrm>
          <a:prstGeom prst="rect">
            <a:avLst/>
          </a:prstGeom>
          <a:noFill/>
        </p:spPr>
        <p:txBody>
          <a:bodyPr wrap="square" rtlCol="0">
            <a:spAutoFit/>
          </a:bodyPr>
          <a:lstStyle/>
          <a:p>
            <a:pPr marL="285750" indent="-285750">
              <a:lnSpc>
                <a:spcPct val="120000"/>
              </a:lnSpc>
              <a:buFont typeface="Wingdings" panose="05000000000000000000" charset="0"/>
              <a:buChar char="ü"/>
            </a:pPr>
            <a:r>
              <a:rPr lang="zh-CN" altLang="en-US"/>
              <a:t>球床内温度分布</a:t>
            </a:r>
          </a:p>
          <a:p>
            <a:pPr marL="285750" indent="-285750">
              <a:lnSpc>
                <a:spcPct val="120000"/>
              </a:lnSpc>
              <a:buFont typeface="Arial" panose="020B0604020202020204" pitchFamily="34" charset="0"/>
              <a:buChar char="•"/>
            </a:pPr>
            <a:r>
              <a:rPr lang="zh-CN" altLang="en-US">
                <a:solidFill>
                  <a:schemeClr val="tx1"/>
                </a:solidFill>
                <a:highlight>
                  <a:srgbClr val="C0C0C0"/>
                </a:highlight>
              </a:rPr>
              <a:t>燃料球内温度分布</a:t>
            </a:r>
          </a:p>
          <a:p>
            <a:pPr marL="285750" indent="-285750">
              <a:lnSpc>
                <a:spcPct val="120000"/>
              </a:lnSpc>
              <a:buFont typeface="Arial" panose="020B0604020202020204" pitchFamily="34" charset="0"/>
              <a:buChar char="•"/>
            </a:pPr>
            <a:r>
              <a:rPr lang="zh-CN" altLang="en-US">
                <a:solidFill>
                  <a:schemeClr val="tx1"/>
                </a:solidFill>
                <a:highlight>
                  <a:srgbClr val="C0C0C0"/>
                </a:highlight>
              </a:rPr>
              <a:t>冷却剂流量分布</a:t>
            </a:r>
          </a:p>
          <a:p>
            <a:pPr marL="285750" indent="-285750">
              <a:lnSpc>
                <a:spcPct val="120000"/>
              </a:lnSpc>
              <a:buFont typeface="Arial" panose="020B0604020202020204" pitchFamily="34" charset="0"/>
              <a:buChar char="•"/>
            </a:pPr>
            <a:r>
              <a:rPr lang="zh-CN" altLang="en-US">
                <a:solidFill>
                  <a:schemeClr val="tx1"/>
                </a:solidFill>
                <a:highlight>
                  <a:srgbClr val="C0C0C0"/>
                </a:highlight>
              </a:rPr>
              <a:t>冷却剂压力分布</a:t>
            </a:r>
          </a:p>
          <a:p>
            <a:pPr marL="285750" indent="-285750">
              <a:lnSpc>
                <a:spcPct val="120000"/>
              </a:lnSpc>
              <a:buFont typeface="Arial" panose="020B0604020202020204" pitchFamily="34" charset="0"/>
              <a:buChar char="•"/>
            </a:pPr>
            <a:r>
              <a:rPr lang="zh-CN" altLang="en-US">
                <a:solidFill>
                  <a:schemeClr val="tx1"/>
                </a:solidFill>
                <a:highlight>
                  <a:srgbClr val="C0C0C0"/>
                </a:highlight>
                <a:sym typeface="+mn-ea"/>
              </a:rPr>
              <a:t>冷却剂温度分布</a:t>
            </a:r>
            <a:endParaRPr lang="zh-CN" altLang="en-US">
              <a:solidFill>
                <a:schemeClr val="tx1"/>
              </a:solidFill>
            </a:endParaRPr>
          </a:p>
          <a:p>
            <a:pPr marL="285750" indent="-285750">
              <a:lnSpc>
                <a:spcPct val="110000"/>
              </a:lnSpc>
              <a:buFont typeface="Arial" panose="020B0604020202020204" pitchFamily="34" charset="0"/>
              <a:buChar char="•"/>
            </a:pPr>
            <a:endParaRPr lang="zh-CN" altLang="en-US">
              <a:solidFill>
                <a:schemeClr val="tx1"/>
              </a:solidFill>
            </a:endParaRPr>
          </a:p>
        </p:txBody>
      </p:sp>
      <p:sp>
        <p:nvSpPr>
          <p:cNvPr id="22" name="文本框 21"/>
          <p:cNvSpPr txBox="1"/>
          <p:nvPr/>
        </p:nvSpPr>
        <p:spPr>
          <a:xfrm>
            <a:off x="596265" y="2948940"/>
            <a:ext cx="3477895" cy="2028825"/>
          </a:xfrm>
          <a:prstGeom prst="rect">
            <a:avLst/>
          </a:prstGeom>
          <a:noFill/>
        </p:spPr>
        <p:txBody>
          <a:bodyPr wrap="square" rtlCol="0">
            <a:noAutofit/>
          </a:bodyPr>
          <a:lstStyle/>
          <a:p>
            <a:pPr marL="285750" indent="-285750">
              <a:lnSpc>
                <a:spcPct val="120000"/>
              </a:lnSpc>
              <a:buFont typeface="Wingdings" panose="05000000000000000000" charset="0"/>
              <a:buChar char="ü"/>
            </a:pPr>
            <a:r>
              <a:rPr lang="zh-CN" altLang="en-US"/>
              <a:t>球床固相热传导方程</a:t>
            </a:r>
          </a:p>
          <a:p>
            <a:pPr marL="285750" indent="-285750">
              <a:lnSpc>
                <a:spcPct val="120000"/>
              </a:lnSpc>
              <a:buFont typeface="Wingdings" panose="05000000000000000000" charset="0"/>
              <a:buChar char="ü"/>
            </a:pPr>
            <a:r>
              <a:rPr lang="zh-CN" altLang="en-US"/>
              <a:t>燃料球内部球对称热传导方程</a:t>
            </a:r>
          </a:p>
          <a:p>
            <a:pPr marL="285750" indent="-285750">
              <a:lnSpc>
                <a:spcPct val="120000"/>
              </a:lnSpc>
              <a:buFont typeface="Wingdings" panose="05000000000000000000" charset="0"/>
              <a:buChar char="ü"/>
            </a:pPr>
            <a:r>
              <a:rPr lang="zh-CN" altLang="en-US"/>
              <a:t>冷却剂质量守恒方程</a:t>
            </a:r>
          </a:p>
          <a:p>
            <a:pPr marL="285750" indent="-285750">
              <a:lnSpc>
                <a:spcPct val="120000"/>
              </a:lnSpc>
              <a:buFont typeface="Wingdings" panose="05000000000000000000" charset="0"/>
              <a:buChar char="ü"/>
            </a:pPr>
            <a:r>
              <a:rPr lang="zh-CN" altLang="en-US"/>
              <a:t>冷却剂动量守恒方程</a:t>
            </a:r>
          </a:p>
          <a:p>
            <a:pPr marL="285750" indent="-285750">
              <a:lnSpc>
                <a:spcPct val="120000"/>
              </a:lnSpc>
              <a:buFont typeface="Wingdings" panose="05000000000000000000" charset="0"/>
              <a:buChar char="ü"/>
            </a:pPr>
            <a:r>
              <a:rPr lang="zh-CN" altLang="en-US">
                <a:sym typeface="+mn-ea"/>
              </a:rPr>
              <a:t>冷却剂能量守恒方程</a:t>
            </a:r>
            <a:endParaRPr lang="zh-CN" altLang="en-US"/>
          </a:p>
          <a:p>
            <a:pPr marL="285750" indent="-285750">
              <a:lnSpc>
                <a:spcPct val="110000"/>
              </a:lnSpc>
              <a:buFont typeface="Arial" panose="020B0604020202020204" pitchFamily="34" charset="0"/>
              <a:buChar char="•"/>
            </a:pPr>
            <a:endParaRPr lang="zh-CN" altLang="en-US"/>
          </a:p>
        </p:txBody>
      </p:sp>
      <p:sp>
        <p:nvSpPr>
          <p:cNvPr id="23" name="文本框 22"/>
          <p:cNvSpPr txBox="1"/>
          <p:nvPr/>
        </p:nvSpPr>
        <p:spPr>
          <a:xfrm>
            <a:off x="3886200" y="1849120"/>
            <a:ext cx="3448685" cy="368300"/>
          </a:xfrm>
          <a:prstGeom prst="rect">
            <a:avLst/>
          </a:prstGeom>
          <a:noFill/>
        </p:spPr>
        <p:txBody>
          <a:bodyPr wrap="square" rtlCol="0">
            <a:spAutoFit/>
          </a:bodyPr>
          <a:lstStyle/>
          <a:p>
            <a:r>
              <a:rPr lang="en-US" altLang="zh-CN"/>
              <a:t>--</a:t>
            </a:r>
            <a:r>
              <a:rPr lang="zh-CN" altLang="en-US"/>
              <a:t>主要功能与物理量名称符号</a:t>
            </a:r>
          </a:p>
        </p:txBody>
      </p:sp>
      <p:sp>
        <p:nvSpPr>
          <p:cNvPr id="10" name="文本框 9"/>
          <p:cNvSpPr txBox="1"/>
          <p:nvPr/>
        </p:nvSpPr>
        <p:spPr>
          <a:xfrm>
            <a:off x="3886200" y="5228590"/>
            <a:ext cx="4062730" cy="645160"/>
          </a:xfrm>
          <a:prstGeom prst="rect">
            <a:avLst/>
          </a:prstGeom>
          <a:noFill/>
        </p:spPr>
        <p:txBody>
          <a:bodyPr wrap="square" rtlCol="0">
            <a:spAutoFit/>
          </a:bodyPr>
          <a:lstStyle/>
          <a:p>
            <a:r>
              <a:rPr lang="en-US" altLang="zh-CN"/>
              <a:t>--</a:t>
            </a:r>
            <a:r>
              <a:rPr lang="zh-CN" altLang="en-US"/>
              <a:t>包含程序输入输出</a:t>
            </a:r>
          </a:p>
          <a:p>
            <a:r>
              <a:rPr lang="en-US" altLang="zh-CN"/>
              <a:t>--</a:t>
            </a:r>
            <a:r>
              <a:rPr lang="zh-CN" altLang="en-US"/>
              <a:t>基本方程求解流程</a:t>
            </a:r>
          </a:p>
        </p:txBody>
      </p:sp>
      <p:sp>
        <p:nvSpPr>
          <p:cNvPr id="11" name="文本框 10"/>
          <p:cNvSpPr txBox="1"/>
          <p:nvPr/>
        </p:nvSpPr>
        <p:spPr>
          <a:xfrm>
            <a:off x="3886200" y="2475865"/>
            <a:ext cx="3448685" cy="368300"/>
          </a:xfrm>
          <a:prstGeom prst="rect">
            <a:avLst/>
          </a:prstGeom>
          <a:noFill/>
        </p:spPr>
        <p:txBody>
          <a:bodyPr wrap="square" rtlCol="0">
            <a:spAutoFit/>
          </a:bodyPr>
          <a:lstStyle/>
          <a:p>
            <a:r>
              <a:rPr lang="en-US" altLang="zh-CN"/>
              <a:t>--</a:t>
            </a:r>
            <a:r>
              <a:rPr lang="zh-CN" altLang="en-US"/>
              <a:t>包括采用的离散与近似</a:t>
            </a:r>
          </a:p>
        </p:txBody>
      </p:sp>
      <p:sp>
        <p:nvSpPr>
          <p:cNvPr id="12" name="同侧圆角矩形 11"/>
          <p:cNvSpPr/>
          <p:nvPr/>
        </p:nvSpPr>
        <p:spPr>
          <a:xfrm rot="5400000">
            <a:off x="2933065" y="17780"/>
            <a:ext cx="1742440" cy="7607300"/>
          </a:xfrm>
          <a:prstGeom prst="round2SameRect">
            <a:avLst>
              <a:gd name="adj1" fmla="val 28206"/>
              <a:gd name="adj2" fmla="val 0"/>
            </a:avLst>
          </a:prstGeom>
          <a:solidFill>
            <a:schemeClr val="tx2">
              <a:lumMod val="60000"/>
              <a:lumOff val="40000"/>
              <a:alpha val="20000"/>
            </a:schemeClr>
          </a:solidFill>
          <a:ln cap="sq">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同侧圆角矩形 14"/>
          <p:cNvSpPr/>
          <p:nvPr/>
        </p:nvSpPr>
        <p:spPr>
          <a:xfrm rot="5400000">
            <a:off x="6193155" y="2921635"/>
            <a:ext cx="646430" cy="5259705"/>
          </a:xfrm>
          <a:prstGeom prst="round2SameRect">
            <a:avLst>
              <a:gd name="adj1" fmla="val 0"/>
              <a:gd name="adj2" fmla="val 32956"/>
            </a:avLst>
          </a:prstGeom>
          <a:solidFill>
            <a:schemeClr val="tx2">
              <a:lumMod val="60000"/>
              <a:lumOff val="40000"/>
              <a:alpha val="20000"/>
            </a:schemeClr>
          </a:solidFill>
          <a:ln cap="sq">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右箭头 19"/>
          <p:cNvSpPr/>
          <p:nvPr/>
        </p:nvSpPr>
        <p:spPr>
          <a:xfrm>
            <a:off x="3663950" y="1995805"/>
            <a:ext cx="185420" cy="100330"/>
          </a:xfrm>
          <a:prstGeom prst="rightArrow">
            <a:avLst>
              <a:gd name="adj1" fmla="val 100000"/>
              <a:gd name="adj2" fmla="val 178991"/>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a:off x="3663950" y="2613660"/>
            <a:ext cx="185420" cy="100330"/>
          </a:xfrm>
          <a:prstGeom prst="rightArrow">
            <a:avLst>
              <a:gd name="adj1" fmla="val 100000"/>
              <a:gd name="adj2" fmla="val 178991"/>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noChangeAspect="1"/>
          </p:cNvSpPr>
          <p:nvPr>
            <p:ph type="sldNum" sz="quarter" idx="12"/>
          </p:nvPr>
        </p:nvSpPr>
        <p:spPr>
          <a:xfrm>
            <a:off x="6750868" y="80980"/>
            <a:ext cx="2057400" cy="365125"/>
          </a:xfrm>
        </p:spPr>
        <p:txBody>
          <a:bodyPr/>
          <a:lstStyle/>
          <a:p>
            <a:fld id="{28DC27F0-0AC4-4AD4-8B33-350A24432F15}" type="slidenum">
              <a:rPr lang="zh-CN" altLang="en-US" sz="1800" b="1" smtClean="0">
                <a:latin typeface="Times New Roman" panose="02020603050405020304" pitchFamily="18" charset="0"/>
                <a:cs typeface="Times New Roman" panose="02020603050405020304" pitchFamily="18" charset="0"/>
              </a:rPr>
              <a:t>20</a:t>
            </a:fld>
            <a:endParaRPr lang="zh-CN" altLang="en-US" sz="18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35732" y="0"/>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研究进展</a:t>
            </a:r>
          </a:p>
        </p:txBody>
      </p:sp>
      <p:sp>
        <p:nvSpPr>
          <p:cNvPr id="5" name="文本框 4">
            <a:extLst>
              <a:ext uri="{FF2B5EF4-FFF2-40B4-BE49-F238E27FC236}">
                <a16:creationId xmlns:a16="http://schemas.microsoft.com/office/drawing/2014/main" id="{2730B58D-8235-41C5-955C-0D4555B8D0F3}"/>
              </a:ext>
            </a:extLst>
          </p:cNvPr>
          <p:cNvSpPr txBox="1"/>
          <p:nvPr/>
        </p:nvSpPr>
        <p:spPr>
          <a:xfrm>
            <a:off x="335732" y="843224"/>
            <a:ext cx="8327005" cy="3567836"/>
          </a:xfrm>
          <a:prstGeom prst="rect">
            <a:avLst/>
          </a:prstGeom>
          <a:noFill/>
          <a:ln w="9525">
            <a:noFill/>
          </a:ln>
        </p:spPr>
        <p:txBody>
          <a:bodyPr wrap="square">
            <a:spAutoFit/>
          </a:bodyPr>
          <a:lstStyle/>
          <a:p>
            <a:pPr>
              <a:lnSpc>
                <a:spcPct val="150000"/>
              </a:lnSpc>
            </a:pPr>
            <a:r>
              <a:rPr lang="zh-CN" altLang="en-US" sz="2200" dirty="0">
                <a:latin typeface="黑体" panose="02010609060101010101" pitchFamily="49" charset="-122"/>
                <a:ea typeface="黑体" panose="02010609060101010101" pitchFamily="49" charset="-122"/>
              </a:rPr>
              <a:t>问题：</a:t>
            </a:r>
            <a:r>
              <a:rPr lang="en-US" altLang="zh-CN" sz="2200" dirty="0">
                <a:latin typeface="黑体" panose="02010609060101010101" pitchFamily="49" charset="-122"/>
                <a:ea typeface="黑体" panose="02010609060101010101" pitchFamily="49" charset="-122"/>
              </a:rPr>
              <a:t>	</a:t>
            </a:r>
            <a:r>
              <a:rPr lang="zh-CN" altLang="en-US" sz="2200" dirty="0">
                <a:latin typeface="黑体" panose="02010609060101010101" pitchFamily="49" charset="-122"/>
                <a:ea typeface="黑体" panose="02010609060101010101" pitchFamily="49" charset="-122"/>
              </a:rPr>
              <a:t>球床方程和燃料球方程之间现在是单向联系的，</a:t>
            </a:r>
            <a:endParaRPr lang="en-US" altLang="zh-CN" sz="2200" dirty="0">
              <a:latin typeface="黑体" panose="02010609060101010101" pitchFamily="49" charset="-122"/>
              <a:ea typeface="黑体" panose="02010609060101010101" pitchFamily="49" charset="-122"/>
            </a:endParaRPr>
          </a:p>
          <a:p>
            <a:pPr>
              <a:lnSpc>
                <a:spcPct val="150000"/>
              </a:lnSpc>
            </a:pPr>
            <a:r>
              <a:rPr lang="en-US" altLang="zh-CN" sz="2200" dirty="0">
                <a:latin typeface="黑体" panose="02010609060101010101" pitchFamily="49" charset="-122"/>
                <a:ea typeface="黑体" panose="02010609060101010101" pitchFamily="49" charset="-122"/>
              </a:rPr>
              <a:t>		</a:t>
            </a:r>
            <a:r>
              <a:rPr lang="zh-CN" altLang="en-US" sz="2200" dirty="0">
                <a:latin typeface="黑体" panose="02010609060101010101" pitchFamily="49" charset="-122"/>
                <a:ea typeface="黑体" panose="02010609060101010101" pitchFamily="49" charset="-122"/>
              </a:rPr>
              <a:t>而且没有燃料球和流场的耦合。</a:t>
            </a:r>
            <a:endParaRPr lang="en-US" altLang="zh-CN" sz="2200" dirty="0">
              <a:latin typeface="黑体" panose="02010609060101010101" pitchFamily="49" charset="-122"/>
              <a:ea typeface="黑体" panose="02010609060101010101" pitchFamily="49" charset="-122"/>
            </a:endParaRPr>
          </a:p>
          <a:p>
            <a:pPr>
              <a:lnSpc>
                <a:spcPct val="150000"/>
              </a:lnSpc>
            </a:pPr>
            <a:r>
              <a:rPr lang="en-US" altLang="zh-CN" sz="2200" dirty="0">
                <a:latin typeface="黑体" panose="02010609060101010101" pitchFamily="49" charset="-122"/>
                <a:ea typeface="黑体" panose="02010609060101010101" pitchFamily="49" charset="-122"/>
              </a:rPr>
              <a:t>		</a:t>
            </a:r>
            <a:r>
              <a:rPr lang="zh-CN" altLang="en-US" sz="2200" dirty="0">
                <a:latin typeface="黑体" panose="02010609060101010101" pitchFamily="49" charset="-122"/>
                <a:ea typeface="黑体" panose="02010609060101010101" pitchFamily="49" charset="-122"/>
              </a:rPr>
              <a:t>这样的话就好像燃料球方程是没用的</a:t>
            </a:r>
            <a:endParaRPr lang="en-US" altLang="zh-CN" sz="2200" dirty="0">
              <a:latin typeface="黑体" panose="02010609060101010101" pitchFamily="49" charset="-122"/>
              <a:ea typeface="黑体" panose="02010609060101010101" pitchFamily="49" charset="-122"/>
            </a:endParaRPr>
          </a:p>
          <a:p>
            <a:pPr>
              <a:lnSpc>
                <a:spcPct val="150000"/>
              </a:lnSpc>
            </a:pPr>
            <a:endParaRPr lang="en-US" altLang="zh-CN" sz="2200" dirty="0">
              <a:latin typeface="黑体" panose="02010609060101010101" pitchFamily="49" charset="-122"/>
              <a:ea typeface="黑体" panose="02010609060101010101" pitchFamily="49" charset="-122"/>
            </a:endParaRPr>
          </a:p>
          <a:p>
            <a:pPr>
              <a:lnSpc>
                <a:spcPct val="150000"/>
              </a:lnSpc>
            </a:pPr>
            <a:r>
              <a:rPr lang="zh-CN" altLang="en-US" sz="2200" dirty="0">
                <a:latin typeface="黑体" panose="02010609060101010101" pitchFamily="49" charset="-122"/>
                <a:ea typeface="黑体" panose="02010609060101010101" pitchFamily="49" charset="-122"/>
              </a:rPr>
              <a:t>所以觉得可能少了两个固体传热方程的耦合，或者是流固两块传热的时候可能用的是燃料球温度，而不是现在图中画的（用球床控制体温度）</a:t>
            </a:r>
            <a:endParaRPr lang="en-US" altLang="zh-CN" sz="2200" dirty="0">
              <a:latin typeface="黑体" panose="02010609060101010101" pitchFamily="49" charset="-122"/>
              <a:ea typeface="黑体" panose="02010609060101010101" pitchFamily="49" charset="-122"/>
            </a:endParaRPr>
          </a:p>
        </p:txBody>
      </p:sp>
      <p:sp>
        <p:nvSpPr>
          <p:cNvPr id="8" name="文本框 7">
            <a:extLst>
              <a:ext uri="{FF2B5EF4-FFF2-40B4-BE49-F238E27FC236}">
                <a16:creationId xmlns:a16="http://schemas.microsoft.com/office/drawing/2014/main" id="{F70FCE90-6D98-4509-9B99-5D4A42F8D91D}"/>
              </a:ext>
            </a:extLst>
          </p:cNvPr>
          <p:cNvSpPr txBox="1"/>
          <p:nvPr/>
        </p:nvSpPr>
        <p:spPr>
          <a:xfrm>
            <a:off x="335731" y="4535906"/>
            <a:ext cx="8327006" cy="1536511"/>
          </a:xfrm>
          <a:prstGeom prst="rect">
            <a:avLst/>
          </a:prstGeom>
          <a:noFill/>
          <a:ln w="9525">
            <a:noFill/>
          </a:ln>
        </p:spPr>
        <p:txBody>
          <a:bodyPr wrap="square">
            <a:spAutoFit/>
          </a:bodyPr>
          <a:lstStyle/>
          <a:p>
            <a:pPr indent="0">
              <a:lnSpc>
                <a:spcPct val="150000"/>
              </a:lnSpc>
            </a:pPr>
            <a:r>
              <a:rPr lang="zh-CN" altLang="en-US" sz="2200" dirty="0">
                <a:latin typeface="黑体" panose="02010609060101010101" pitchFamily="49" charset="-122"/>
                <a:ea typeface="黑体" panose="02010609060101010101" pitchFamily="49" charset="-122"/>
              </a:rPr>
              <a:t>后续工作：</a:t>
            </a:r>
            <a:r>
              <a:rPr lang="en-US" altLang="zh-CN" sz="2200" dirty="0">
                <a:latin typeface="黑体" panose="02010609060101010101" pitchFamily="49" charset="-122"/>
                <a:ea typeface="黑体" panose="02010609060101010101" pitchFamily="49" charset="-122"/>
              </a:rPr>
              <a:t>1.</a:t>
            </a:r>
            <a:r>
              <a:rPr lang="zh-CN" altLang="en-US" sz="2200" dirty="0">
                <a:latin typeface="黑体" panose="02010609060101010101" pitchFamily="49" charset="-122"/>
                <a:ea typeface="黑体" panose="02010609060101010101" pitchFamily="49" charset="-122"/>
              </a:rPr>
              <a:t>推导流体的控制方程的离散式</a:t>
            </a:r>
            <a:endParaRPr lang="en-US" altLang="zh-CN" sz="2200" dirty="0">
              <a:latin typeface="黑体" panose="02010609060101010101" pitchFamily="49" charset="-122"/>
              <a:ea typeface="黑体" panose="02010609060101010101" pitchFamily="49" charset="-122"/>
            </a:endParaRPr>
          </a:p>
          <a:p>
            <a:pPr indent="0">
              <a:lnSpc>
                <a:spcPct val="150000"/>
              </a:lnSpc>
            </a:pPr>
            <a:r>
              <a:rPr lang="en-US" altLang="zh-CN" sz="2200" dirty="0">
                <a:latin typeface="黑体" panose="02010609060101010101" pitchFamily="49" charset="-122"/>
                <a:ea typeface="黑体" panose="02010609060101010101" pitchFamily="49" charset="-122"/>
              </a:rPr>
              <a:t>			2.</a:t>
            </a:r>
            <a:r>
              <a:rPr lang="zh-CN" altLang="en-US" sz="2200" dirty="0">
                <a:latin typeface="黑体" panose="02010609060101010101" pitchFamily="49" charset="-122"/>
                <a:ea typeface="黑体" panose="02010609060101010101" pitchFamily="49" charset="-122"/>
              </a:rPr>
              <a:t>推导燃料球方程边界条件中的球床等效热导率</a:t>
            </a:r>
            <a:r>
              <a:rPr lang="el-GR" altLang="zh-CN" sz="2200" dirty="0">
                <a:latin typeface="黑体" panose="02010609060101010101" pitchFamily="49" charset="-122"/>
                <a:ea typeface="黑体" panose="02010609060101010101" pitchFamily="49" charset="-122"/>
              </a:rPr>
              <a:t>λ</a:t>
            </a:r>
            <a:r>
              <a:rPr lang="en-US" altLang="zh-CN" sz="2200" dirty="0">
                <a:latin typeface="黑体" panose="02010609060101010101" pitchFamily="49" charset="-122"/>
                <a:ea typeface="黑体" panose="02010609060101010101" pitchFamily="49" charset="-122"/>
              </a:rPr>
              <a:t>e</a:t>
            </a:r>
            <a:r>
              <a:rPr lang="zh-CN" altLang="en-US" sz="2200" dirty="0">
                <a:latin typeface="黑体" panose="02010609060101010101" pitchFamily="49" charset="-122"/>
                <a:ea typeface="黑体" panose="02010609060101010101" pitchFamily="49" charset="-122"/>
              </a:rPr>
              <a:t>产</a:t>
            </a:r>
            <a:r>
              <a:rPr lang="en-US" altLang="zh-CN" sz="2200" dirty="0">
                <a:latin typeface="黑体" panose="02010609060101010101" pitchFamily="49" charset="-122"/>
                <a:ea typeface="黑体" panose="02010609060101010101" pitchFamily="49" charset="-122"/>
              </a:rPr>
              <a:t>			  </a:t>
            </a:r>
            <a:r>
              <a:rPr lang="zh-CN" altLang="en-US" sz="2200" dirty="0">
                <a:latin typeface="黑体" panose="02010609060101010101" pitchFamily="49" charset="-122"/>
                <a:ea typeface="黑体" panose="02010609060101010101" pitchFamily="49" charset="-122"/>
              </a:rPr>
              <a:t>生的热量转移项的离散式</a:t>
            </a:r>
            <a:endParaRPr lang="en-US" altLang="zh-CN" sz="2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246310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276054" y="4304051"/>
            <a:ext cx="1372492" cy="1143326"/>
          </a:xfrm>
          <a:prstGeom prst="rect">
            <a:avLst/>
          </a:prstGeom>
          <a:noFill/>
        </p:spPr>
        <p:txBody>
          <a:bodyPr wrap="none" rtlCol="0">
            <a:spAutoFit/>
          </a:bodyPr>
          <a:lstStyle/>
          <a:p>
            <a:pPr algn="ctr">
              <a:lnSpc>
                <a:spcPct val="150000"/>
              </a:lnSpc>
            </a:pPr>
            <a:r>
              <a:rPr lang="zh-CN" altLang="en-US" sz="2800" b="1" dirty="0">
                <a:latin typeface="楷体" panose="02010609060101010101" pitchFamily="49" charset="-122"/>
                <a:ea typeface="楷体" panose="02010609060101010101" pitchFamily="49" charset="-122"/>
                <a:cs typeface="Arial" panose="020B0604020202020204" pitchFamily="34" charset="0"/>
              </a:rPr>
              <a:t>于浩晖</a:t>
            </a:r>
            <a:endParaRPr lang="en-US" altLang="zh-CN" sz="2800" b="1" dirty="0">
              <a:latin typeface="楷体" panose="02010609060101010101" pitchFamily="49" charset="-122"/>
              <a:ea typeface="楷体" panose="02010609060101010101" pitchFamily="49" charset="-122"/>
              <a:cs typeface="Arial" panose="020B0604020202020204" pitchFamily="34" charset="0"/>
            </a:endParaRPr>
          </a:p>
          <a:p>
            <a:pPr>
              <a:lnSpc>
                <a:spcPct val="150000"/>
              </a:lnSpc>
            </a:pPr>
            <a:r>
              <a:rPr lang="en-US" altLang="zh-CN" sz="2000" b="1" dirty="0">
                <a:solidFill>
                  <a:schemeClr val="tx1">
                    <a:lumMod val="50000"/>
                    <a:lumOff val="50000"/>
                  </a:schemeClr>
                </a:solidFill>
                <a:latin typeface="Arial" panose="020B0604020202020204" pitchFamily="34" charset="0"/>
                <a:cs typeface="Arial" panose="020B0604020202020204" pitchFamily="34" charset="0"/>
              </a:rPr>
              <a:t>  2023.4.4</a:t>
            </a:r>
            <a:endParaRPr lang="zh-CN" altLang="en-US" sz="2000" b="1" dirty="0">
              <a:solidFill>
                <a:schemeClr val="tx1">
                  <a:lumMod val="50000"/>
                  <a:lumOff val="50000"/>
                </a:schemeClr>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noChangeAspect="1"/>
          </p:cNvSpPr>
          <p:nvPr>
            <p:ph type="sldNum" sz="quarter" idx="12"/>
          </p:nvPr>
        </p:nvSpPr>
        <p:spPr>
          <a:xfrm>
            <a:off x="6750868" y="80980"/>
            <a:ext cx="2057400" cy="365125"/>
          </a:xfrm>
        </p:spPr>
        <p:txBody>
          <a:bodyPr/>
          <a:lstStyle/>
          <a:p>
            <a:fld id="{28DC27F0-0AC4-4AD4-8B33-350A24432F15}" type="slidenum">
              <a:rPr lang="zh-CN" altLang="en-US" sz="1800" b="1" smtClean="0">
                <a:latin typeface="Times New Roman" panose="02020603050405020304" pitchFamily="18" charset="0"/>
                <a:cs typeface="Times New Roman" panose="02020603050405020304" pitchFamily="18" charset="0"/>
              </a:rPr>
              <a:t>22</a:t>
            </a:fld>
            <a:endParaRPr lang="zh-CN" altLang="en-US" sz="18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35732" y="0"/>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研究进展</a:t>
            </a:r>
          </a:p>
        </p:txBody>
      </p:sp>
      <p:sp>
        <p:nvSpPr>
          <p:cNvPr id="100" name="文本框 99"/>
          <p:cNvSpPr txBox="1"/>
          <p:nvPr/>
        </p:nvSpPr>
        <p:spPr>
          <a:xfrm>
            <a:off x="335732" y="726072"/>
            <a:ext cx="7952072" cy="401328"/>
          </a:xfrm>
          <a:prstGeom prst="rect">
            <a:avLst/>
          </a:prstGeom>
          <a:noFill/>
          <a:ln w="9525">
            <a:noFill/>
          </a:ln>
        </p:spPr>
        <p:txBody>
          <a:bodyPr wrap="square">
            <a:spAutoFit/>
          </a:bodyPr>
          <a:lstStyle/>
          <a:p>
            <a:pPr indent="0">
              <a:lnSpc>
                <a:spcPct val="130000"/>
              </a:lnSpc>
            </a:pPr>
            <a:r>
              <a:rPr lang="zh-CN" altLang="en-US" dirty="0">
                <a:latin typeface="黑体" panose="02010609060101010101" pitchFamily="49" charset="-122"/>
                <a:ea typeface="黑体" panose="02010609060101010101" pitchFamily="49" charset="-122"/>
              </a:rPr>
              <a:t>球床有效热导系数：</a:t>
            </a:r>
            <a:endParaRPr lang="en-US" altLang="zh-CN" dirty="0">
              <a:latin typeface="黑体" panose="02010609060101010101" pitchFamily="49" charset="-122"/>
              <a:ea typeface="黑体" panose="02010609060101010101" pitchFamily="49" charset="-122"/>
            </a:endParaRPr>
          </a:p>
        </p:txBody>
      </p:sp>
      <p:sp>
        <p:nvSpPr>
          <p:cNvPr id="8" name="文本框 7">
            <a:extLst>
              <a:ext uri="{FF2B5EF4-FFF2-40B4-BE49-F238E27FC236}">
                <a16:creationId xmlns:a16="http://schemas.microsoft.com/office/drawing/2014/main" id="{26D017C0-D7FC-408E-9EAB-91497AF7E106}"/>
              </a:ext>
            </a:extLst>
          </p:cNvPr>
          <p:cNvSpPr txBox="1"/>
          <p:nvPr/>
        </p:nvSpPr>
        <p:spPr>
          <a:xfrm>
            <a:off x="2422358" y="724112"/>
            <a:ext cx="4572000" cy="1315425"/>
          </a:xfrm>
          <a:prstGeom prst="rect">
            <a:avLst/>
          </a:prstGeom>
          <a:noFill/>
        </p:spPr>
        <p:txBody>
          <a:bodyPr wrap="square">
            <a:spAutoFit/>
          </a:bodyPr>
          <a:lstStyle/>
          <a:p>
            <a:pPr indent="0">
              <a:lnSpc>
                <a:spcPct val="110000"/>
              </a:lnSpc>
            </a:pPr>
            <a:r>
              <a:rPr lang="zh-CN" altLang="en-US" dirty="0">
                <a:latin typeface="黑体" panose="02010609060101010101" pitchFamily="49" charset="-122"/>
                <a:ea typeface="黑体" panose="02010609060101010101" pitchFamily="49" charset="-122"/>
              </a:rPr>
              <a:t>与冷却剂流量无关；</a:t>
            </a:r>
            <a:endParaRPr lang="en-US" altLang="zh-CN" dirty="0">
              <a:latin typeface="黑体" panose="02010609060101010101" pitchFamily="49" charset="-122"/>
              <a:ea typeface="黑体" panose="02010609060101010101" pitchFamily="49" charset="-122"/>
            </a:endParaRPr>
          </a:p>
          <a:p>
            <a:pPr indent="0">
              <a:lnSpc>
                <a:spcPct val="110000"/>
              </a:lnSpc>
            </a:pPr>
            <a:r>
              <a:rPr lang="zh-CN" altLang="en-US" dirty="0">
                <a:latin typeface="黑体" panose="02010609060101010101" pitchFamily="49" charset="-122"/>
                <a:ea typeface="黑体" panose="02010609060101010101" pitchFamily="49" charset="-122"/>
              </a:rPr>
              <a:t>与材料有关；</a:t>
            </a:r>
            <a:endParaRPr lang="en-US" altLang="zh-CN" dirty="0">
              <a:latin typeface="黑体" panose="02010609060101010101" pitchFamily="49" charset="-122"/>
              <a:ea typeface="黑体" panose="02010609060101010101" pitchFamily="49" charset="-122"/>
            </a:endParaRPr>
          </a:p>
          <a:p>
            <a:pPr indent="0">
              <a:lnSpc>
                <a:spcPct val="110000"/>
              </a:lnSpc>
            </a:pPr>
            <a:r>
              <a:rPr lang="zh-CN" altLang="en-US" dirty="0">
                <a:latin typeface="黑体" panose="02010609060101010101" pitchFamily="49" charset="-122"/>
                <a:ea typeface="黑体" panose="02010609060101010101" pitchFamily="49" charset="-122"/>
              </a:rPr>
              <a:t>是包含热辐射效应的</a:t>
            </a:r>
            <a:endParaRPr lang="en-US" altLang="zh-CN" dirty="0">
              <a:latin typeface="黑体" panose="02010609060101010101" pitchFamily="49" charset="-122"/>
              <a:ea typeface="黑体" panose="02010609060101010101" pitchFamily="49" charset="-122"/>
            </a:endParaRPr>
          </a:p>
          <a:p>
            <a:pPr indent="0">
              <a:lnSpc>
                <a:spcPct val="130000"/>
              </a:lnSpc>
            </a:pPr>
            <a:endParaRPr lang="zh-CN" altLang="zh-CN" dirty="0">
              <a:latin typeface="黑体" panose="02010609060101010101" pitchFamily="49" charset="-122"/>
              <a:ea typeface="黑体" panose="02010609060101010101" pitchFamily="49" charset="-122"/>
            </a:endParaRPr>
          </a:p>
        </p:txBody>
      </p:sp>
      <p:sp>
        <p:nvSpPr>
          <p:cNvPr id="10" name="文本框 9">
            <a:extLst>
              <a:ext uri="{FF2B5EF4-FFF2-40B4-BE49-F238E27FC236}">
                <a16:creationId xmlns:a16="http://schemas.microsoft.com/office/drawing/2014/main" id="{C946F8E8-243E-4620-BEFC-73A80F5F1CCC}"/>
              </a:ext>
            </a:extLst>
          </p:cNvPr>
          <p:cNvSpPr txBox="1"/>
          <p:nvPr/>
        </p:nvSpPr>
        <p:spPr>
          <a:xfrm>
            <a:off x="335732" y="2088313"/>
            <a:ext cx="4572000" cy="1859227"/>
          </a:xfrm>
          <a:prstGeom prst="rect">
            <a:avLst/>
          </a:prstGeom>
          <a:noFill/>
        </p:spPr>
        <p:txBody>
          <a:bodyPr wrap="square">
            <a:spAutoFit/>
          </a:bodyPr>
          <a:lstStyle/>
          <a:p>
            <a:pPr algn="just">
              <a:lnSpc>
                <a:spcPct val="130000"/>
              </a:lnSpc>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它包括了以下热传输效应：</a:t>
            </a:r>
          </a:p>
          <a:p>
            <a:pPr marL="342900" lvl="0" indent="-342900" algn="just">
              <a:lnSpc>
                <a:spcPct val="130000"/>
              </a:lnSpc>
              <a:buFont typeface="+mj-lt"/>
              <a:buAutoNum type="arabicParen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燃料球内的热传导</a:t>
            </a:r>
          </a:p>
          <a:p>
            <a:pPr marL="342900" lvl="0" indent="-342900" algn="just">
              <a:lnSpc>
                <a:spcPct val="130000"/>
              </a:lnSpc>
              <a:buFont typeface="+mj-lt"/>
              <a:buAutoNum type="arabicParen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通过接触点的热传导 </a:t>
            </a:r>
          </a:p>
          <a:p>
            <a:pPr marL="342900" lvl="0" indent="-342900" algn="just">
              <a:lnSpc>
                <a:spcPct val="130000"/>
              </a:lnSpc>
              <a:buFont typeface="+mj-lt"/>
              <a:buAutoNum type="arabicParen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从固体到流体再到固体的热传导 </a:t>
            </a:r>
          </a:p>
          <a:p>
            <a:pPr marL="342900" lvl="0" indent="-342900" algn="just">
              <a:lnSpc>
                <a:spcPct val="130000"/>
              </a:lnSpc>
              <a:buFont typeface="+mj-lt"/>
              <a:buAutoNum type="arabicParenR"/>
            </a:pPr>
            <a:r>
              <a:rPr lang="zh-CN" altLang="zh-CN" sz="1800" b="1" kern="100" dirty="0">
                <a:solidFill>
                  <a:srgbClr val="C00000"/>
                </a:solidFill>
                <a:effectLst/>
                <a:latin typeface="Calibri" panose="020F0502020204030204" pitchFamily="34" charset="0"/>
                <a:ea typeface="宋体" panose="02010600030101010101" pitchFamily="2" charset="-122"/>
                <a:cs typeface="Times New Roman" panose="02020603050405020304" pitchFamily="18" charset="0"/>
              </a:rPr>
              <a:t>相对的</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facing</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）燃料球之间的</a:t>
            </a:r>
            <a:r>
              <a:rPr lang="zh-CN" altLang="zh-CN" sz="1800" b="1" kern="100" dirty="0">
                <a:solidFill>
                  <a:srgbClr val="C00000"/>
                </a:solidFill>
                <a:effectLst/>
                <a:latin typeface="Calibri" panose="020F0502020204030204" pitchFamily="34" charset="0"/>
                <a:ea typeface="宋体" panose="02010600030101010101" pitchFamily="2" charset="-122"/>
                <a:cs typeface="Times New Roman" panose="02020603050405020304" pitchFamily="18" charset="0"/>
              </a:rPr>
              <a:t>辐射</a:t>
            </a:r>
          </a:p>
        </p:txBody>
      </p:sp>
      <p:sp>
        <p:nvSpPr>
          <p:cNvPr id="12" name="文本框 11">
            <a:extLst>
              <a:ext uri="{FF2B5EF4-FFF2-40B4-BE49-F238E27FC236}">
                <a16:creationId xmlns:a16="http://schemas.microsoft.com/office/drawing/2014/main" id="{A6C391F6-A88A-46F0-80D6-CCB9837A7F62}"/>
              </a:ext>
            </a:extLst>
          </p:cNvPr>
          <p:cNvSpPr txBox="1"/>
          <p:nvPr/>
        </p:nvSpPr>
        <p:spPr>
          <a:xfrm>
            <a:off x="4593205" y="2096334"/>
            <a:ext cx="4315326" cy="923330"/>
          </a:xfrm>
          <a:prstGeom prst="rect">
            <a:avLst/>
          </a:prstGeom>
          <a:noFill/>
        </p:spPr>
        <p:txBody>
          <a:bodyPr wrap="square">
            <a:spAutoFit/>
          </a:bodyPr>
          <a:lstStyle/>
          <a:p>
            <a:r>
              <a:rPr lang="en-US" altLang="zh-CN" dirty="0"/>
              <a:t>《</a:t>
            </a:r>
            <a:r>
              <a:rPr lang="zh-CN" altLang="en-US" dirty="0"/>
              <a:t>Application of Thermix-Konvek Code to Accident Analyses of Modular Pebble Bed High Temperature Reactors (HTRs)</a:t>
            </a:r>
            <a:r>
              <a:rPr lang="en-US" altLang="zh-CN" dirty="0"/>
              <a:t>》</a:t>
            </a:r>
            <a:endParaRPr lang="zh-CN" altLang="en-US" dirty="0"/>
          </a:p>
        </p:txBody>
      </p:sp>
      <p:cxnSp>
        <p:nvCxnSpPr>
          <p:cNvPr id="13" name="直接连接符 12">
            <a:extLst>
              <a:ext uri="{FF2B5EF4-FFF2-40B4-BE49-F238E27FC236}">
                <a16:creationId xmlns:a16="http://schemas.microsoft.com/office/drawing/2014/main" id="{F18B4E1F-9666-41F3-9791-1F1055F9B6AF}"/>
              </a:ext>
            </a:extLst>
          </p:cNvPr>
          <p:cNvCxnSpPr/>
          <p:nvPr/>
        </p:nvCxnSpPr>
        <p:spPr>
          <a:xfrm>
            <a:off x="335732" y="1740567"/>
            <a:ext cx="8230752"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BDAAD215-65EA-47AF-ACCA-78B95949B740}"/>
              </a:ext>
            </a:extLst>
          </p:cNvPr>
          <p:cNvSpPr txBox="1"/>
          <p:nvPr/>
        </p:nvSpPr>
        <p:spPr>
          <a:xfrm>
            <a:off x="335732" y="4344951"/>
            <a:ext cx="8230752" cy="419410"/>
          </a:xfrm>
          <a:prstGeom prst="rect">
            <a:avLst/>
          </a:prstGeom>
          <a:noFill/>
        </p:spPr>
        <p:txBody>
          <a:bodyPr wrap="square">
            <a:spAutoFit/>
          </a:bodyPr>
          <a:lstStyle/>
          <a:p>
            <a:pPr>
              <a:lnSpc>
                <a:spcPct val="130000"/>
              </a:lnSpc>
            </a:pPr>
            <a:r>
              <a:rPr lang="zh-CN" altLang="zh-CN" kern="100" dirty="0">
                <a:latin typeface="Calibri" panose="020F0502020204030204" pitchFamily="34" charset="0"/>
                <a:ea typeface="宋体" panose="02010600030101010101" pitchFamily="2" charset="-122"/>
                <a:cs typeface="Times New Roman" panose="02020603050405020304" pitchFamily="18" charset="0"/>
              </a:rPr>
              <a:t>均匀球床的有效导热系数考虑了辐射、气体和固体传导等不同传热机制的影响</a:t>
            </a:r>
            <a:r>
              <a:rPr lang="zh-CN" altLang="zh-CN" sz="1800" dirty="0">
                <a:effectLst/>
                <a:ea typeface="等线" panose="02010600030101010101" pitchFamily="2" charset="-122"/>
                <a:cs typeface="Times New Roman" panose="02020603050405020304" pitchFamily="18" charset="0"/>
              </a:rPr>
              <a:t>。</a:t>
            </a:r>
            <a:endParaRPr lang="zh-CN" altLang="en-US" dirty="0"/>
          </a:p>
        </p:txBody>
      </p:sp>
      <p:sp>
        <p:nvSpPr>
          <p:cNvPr id="16" name="文本框 15">
            <a:extLst>
              <a:ext uri="{FF2B5EF4-FFF2-40B4-BE49-F238E27FC236}">
                <a16:creationId xmlns:a16="http://schemas.microsoft.com/office/drawing/2014/main" id="{4F3B4B5D-745B-4E25-A427-0612994E540C}"/>
              </a:ext>
            </a:extLst>
          </p:cNvPr>
          <p:cNvSpPr txBox="1"/>
          <p:nvPr/>
        </p:nvSpPr>
        <p:spPr>
          <a:xfrm>
            <a:off x="343753" y="1779464"/>
            <a:ext cx="415498" cy="413703"/>
          </a:xfrm>
          <a:prstGeom prst="rect">
            <a:avLst/>
          </a:prstGeom>
          <a:noFill/>
        </p:spPr>
        <p:txBody>
          <a:bodyPr wrap="none" rtlCol="0">
            <a:spAutoFit/>
          </a:bodyPr>
          <a:lstStyle/>
          <a:p>
            <a:pPr>
              <a:lnSpc>
                <a:spcPct val="130000"/>
              </a:lnSpc>
            </a:pPr>
            <a:r>
              <a:rPr lang="zh-CN" altLang="en-US" dirty="0"/>
              <a:t>①</a:t>
            </a:r>
          </a:p>
        </p:txBody>
      </p:sp>
      <p:sp>
        <p:nvSpPr>
          <p:cNvPr id="19" name="文本框 18">
            <a:extLst>
              <a:ext uri="{FF2B5EF4-FFF2-40B4-BE49-F238E27FC236}">
                <a16:creationId xmlns:a16="http://schemas.microsoft.com/office/drawing/2014/main" id="{312D7468-EA01-4D34-854F-5BC336002592}"/>
              </a:ext>
            </a:extLst>
          </p:cNvPr>
          <p:cNvSpPr txBox="1"/>
          <p:nvPr/>
        </p:nvSpPr>
        <p:spPr>
          <a:xfrm>
            <a:off x="343754" y="4001291"/>
            <a:ext cx="415498" cy="413703"/>
          </a:xfrm>
          <a:prstGeom prst="rect">
            <a:avLst/>
          </a:prstGeom>
          <a:noFill/>
        </p:spPr>
        <p:txBody>
          <a:bodyPr wrap="none" rtlCol="0">
            <a:spAutoFit/>
          </a:bodyPr>
          <a:lstStyle/>
          <a:p>
            <a:pPr>
              <a:lnSpc>
                <a:spcPct val="130000"/>
              </a:lnSpc>
            </a:pPr>
            <a:r>
              <a:rPr lang="zh-CN" altLang="en-US" dirty="0"/>
              <a:t>②</a:t>
            </a:r>
          </a:p>
        </p:txBody>
      </p:sp>
      <p:sp>
        <p:nvSpPr>
          <p:cNvPr id="22" name="文本框 21">
            <a:extLst>
              <a:ext uri="{FF2B5EF4-FFF2-40B4-BE49-F238E27FC236}">
                <a16:creationId xmlns:a16="http://schemas.microsoft.com/office/drawing/2014/main" id="{D88B50A3-7CBF-4E32-B8B2-240388D0C7F8}"/>
              </a:ext>
            </a:extLst>
          </p:cNvPr>
          <p:cNvSpPr txBox="1"/>
          <p:nvPr/>
        </p:nvSpPr>
        <p:spPr>
          <a:xfrm>
            <a:off x="4572000" y="4780410"/>
            <a:ext cx="4315326" cy="773802"/>
          </a:xfrm>
          <a:prstGeom prst="rect">
            <a:avLst/>
          </a:prstGeom>
          <a:noFill/>
        </p:spPr>
        <p:txBody>
          <a:bodyPr wrap="square">
            <a:spAutoFit/>
          </a:bodyPr>
          <a:lstStyle/>
          <a:p>
            <a:pPr>
              <a:lnSpc>
                <a:spcPct val="130000"/>
              </a:lnSpc>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《基于</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ATTICA3D</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和</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THERMIX</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程序的球床组合式高温气冷堆热水力分析》</a:t>
            </a:r>
            <a:endParaRPr lang="zh-CN" altLang="en-US" dirty="0"/>
          </a:p>
        </p:txBody>
      </p:sp>
    </p:spTree>
    <p:extLst>
      <p:ext uri="{BB962C8B-B14F-4D97-AF65-F5344CB8AC3E}">
        <p14:creationId xmlns:p14="http://schemas.microsoft.com/office/powerpoint/2010/main" val="9968513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noChangeAspect="1"/>
          </p:cNvSpPr>
          <p:nvPr>
            <p:ph type="sldNum" sz="quarter" idx="12"/>
          </p:nvPr>
        </p:nvSpPr>
        <p:spPr>
          <a:xfrm>
            <a:off x="6750868" y="80980"/>
            <a:ext cx="2057400" cy="365125"/>
          </a:xfrm>
        </p:spPr>
        <p:txBody>
          <a:bodyPr/>
          <a:lstStyle/>
          <a:p>
            <a:fld id="{28DC27F0-0AC4-4AD4-8B33-350A24432F15}" type="slidenum">
              <a:rPr lang="zh-CN" altLang="en-US" sz="1800" b="1" smtClean="0">
                <a:latin typeface="Times New Roman" panose="02020603050405020304" pitchFamily="18" charset="0"/>
                <a:cs typeface="Times New Roman" panose="02020603050405020304" pitchFamily="18" charset="0"/>
              </a:rPr>
              <a:t>23</a:t>
            </a:fld>
            <a:endParaRPr lang="zh-CN" altLang="en-US" sz="18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35732" y="0"/>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研究进展</a:t>
            </a:r>
          </a:p>
        </p:txBody>
      </p:sp>
      <p:sp>
        <p:nvSpPr>
          <p:cNvPr id="100" name="文本框 99"/>
          <p:cNvSpPr txBox="1"/>
          <p:nvPr/>
        </p:nvSpPr>
        <p:spPr>
          <a:xfrm>
            <a:off x="335732" y="726072"/>
            <a:ext cx="7952072" cy="369332"/>
          </a:xfrm>
          <a:prstGeom prst="rect">
            <a:avLst/>
          </a:prstGeom>
          <a:noFill/>
          <a:ln w="9525">
            <a:noFill/>
          </a:ln>
        </p:spPr>
        <p:txBody>
          <a:bodyPr wrap="square">
            <a:spAutoFit/>
          </a:bodyPr>
          <a:lstStyle/>
          <a:p>
            <a:pPr indent="0"/>
            <a:r>
              <a:rPr lang="zh-CN" altLang="en-US" dirty="0">
                <a:latin typeface="黑体" panose="02010609060101010101" pitchFamily="49" charset="-122"/>
                <a:ea typeface="黑体" panose="02010609060101010101" pitchFamily="49" charset="-122"/>
              </a:rPr>
              <a:t>流场能量方程中的热传导项：流体有效热导率，称为分散或弥散热导率</a:t>
            </a:r>
            <a:endParaRPr lang="zh-CN" dirty="0">
              <a:latin typeface="黑体" panose="02010609060101010101" pitchFamily="49" charset="-122"/>
              <a:ea typeface="黑体" panose="02010609060101010101" pitchFamily="49" charset="-122"/>
            </a:endParaRPr>
          </a:p>
        </p:txBody>
      </p:sp>
      <p:cxnSp>
        <p:nvCxnSpPr>
          <p:cNvPr id="5" name="直接连接符 4">
            <a:extLst>
              <a:ext uri="{FF2B5EF4-FFF2-40B4-BE49-F238E27FC236}">
                <a16:creationId xmlns:a16="http://schemas.microsoft.com/office/drawing/2014/main" id="{5223AE65-2463-42FC-8A26-5004F51A5E8A}"/>
              </a:ext>
            </a:extLst>
          </p:cNvPr>
          <p:cNvCxnSpPr/>
          <p:nvPr/>
        </p:nvCxnSpPr>
        <p:spPr>
          <a:xfrm>
            <a:off x="335732" y="1219202"/>
            <a:ext cx="8230752"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FA604E9-237B-4D61-BCB2-21607C3EFBCA}"/>
              </a:ext>
            </a:extLst>
          </p:cNvPr>
          <p:cNvSpPr txBox="1"/>
          <p:nvPr/>
        </p:nvSpPr>
        <p:spPr>
          <a:xfrm>
            <a:off x="335732" y="1471623"/>
            <a:ext cx="4425915" cy="1142620"/>
          </a:xfrm>
          <a:prstGeom prst="rect">
            <a:avLst/>
          </a:prstGeom>
          <a:noFill/>
        </p:spPr>
        <p:txBody>
          <a:bodyPr wrap="square">
            <a:spAutoFit/>
          </a:bodyPr>
          <a:lstStyle/>
          <a:p>
            <a:pPr>
              <a:lnSpc>
                <a:spcPct val="130000"/>
              </a:lnSpc>
            </a:pPr>
            <a:r>
              <a:rPr lang="zh-CN" altLang="zh-CN" sz="1800" dirty="0">
                <a:effectLst/>
                <a:ea typeface="等线" panose="02010600030101010101" pitchFamily="2" charset="-122"/>
                <a:cs typeface="Times New Roman" panose="02020603050405020304" pitchFamily="18" charset="0"/>
              </a:rPr>
              <a:t>流体的有效热导率，λ</a:t>
            </a:r>
            <a:r>
              <a:rPr lang="en-US" altLang="zh-CN" sz="1800" baseline="300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，在方程</a:t>
            </a:r>
            <a:r>
              <a:rPr lang="en-US" altLang="zh-CN" sz="1800" dirty="0">
                <a:effectLst/>
                <a:ea typeface="等线" panose="02010600030101010101" pitchFamily="2" charset="-122"/>
                <a:cs typeface="Times New Roman" panose="02020603050405020304" pitchFamily="18" charset="0"/>
              </a:rPr>
              <a:t>5</a:t>
            </a:r>
            <a:r>
              <a:rPr lang="zh-CN" altLang="zh-CN" sz="1800" dirty="0">
                <a:effectLst/>
                <a:ea typeface="等线" panose="02010600030101010101" pitchFamily="2" charset="-122"/>
                <a:cs typeface="Times New Roman" panose="02020603050405020304" pitchFamily="18" charset="0"/>
              </a:rPr>
              <a:t>中是床层流动的一种特征，并</a:t>
            </a:r>
            <a:r>
              <a:rPr lang="zh-CN" altLang="zh-CN" sz="1800" b="1" dirty="0">
                <a:solidFill>
                  <a:srgbClr val="C00000"/>
                </a:solidFill>
                <a:effectLst/>
                <a:ea typeface="等线" panose="02010600030101010101" pitchFamily="2" charset="-122"/>
                <a:cs typeface="Times New Roman" panose="02020603050405020304" pitchFamily="18" charset="0"/>
              </a:rPr>
              <a:t>考虑了流体流过球时通过偏转进行的热传输</a:t>
            </a:r>
            <a:r>
              <a:rPr lang="en-US" altLang="zh-CN" sz="1800" b="1" dirty="0">
                <a:solidFill>
                  <a:srgbClr val="C00000"/>
                </a:solidFill>
                <a:effectLst/>
                <a:ea typeface="等线" panose="02010600030101010101" pitchFamily="2" charset="-122"/>
                <a:cs typeface="Times New Roman" panose="02020603050405020304" pitchFamily="18" charset="0"/>
              </a:rPr>
              <a:t>(</a:t>
            </a:r>
            <a:r>
              <a:rPr lang="zh-CN" altLang="zh-CN" sz="1800" b="1" dirty="0">
                <a:solidFill>
                  <a:srgbClr val="C00000"/>
                </a:solidFill>
                <a:effectLst/>
                <a:ea typeface="等线" panose="02010600030101010101" pitchFamily="2" charset="-122"/>
                <a:cs typeface="Times New Roman" panose="02020603050405020304" pitchFamily="18" charset="0"/>
              </a:rPr>
              <a:t>湍流</a:t>
            </a:r>
            <a:r>
              <a:rPr lang="en-US" altLang="zh-CN" sz="1800" b="1" dirty="0">
                <a:solidFill>
                  <a:srgbClr val="C00000"/>
                </a:solidFill>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a:t>
            </a:r>
            <a:endParaRPr lang="zh-CN" altLang="en-US" dirty="0"/>
          </a:p>
        </p:txBody>
      </p:sp>
      <p:sp>
        <p:nvSpPr>
          <p:cNvPr id="10" name="文本框 9">
            <a:extLst>
              <a:ext uri="{FF2B5EF4-FFF2-40B4-BE49-F238E27FC236}">
                <a16:creationId xmlns:a16="http://schemas.microsoft.com/office/drawing/2014/main" id="{DA043CB8-0497-4DA1-87F6-9CAF255AA129}"/>
              </a:ext>
            </a:extLst>
          </p:cNvPr>
          <p:cNvSpPr txBox="1"/>
          <p:nvPr/>
        </p:nvSpPr>
        <p:spPr>
          <a:xfrm>
            <a:off x="335732" y="2591193"/>
            <a:ext cx="4425915" cy="782522"/>
          </a:xfrm>
          <a:prstGeom prst="rect">
            <a:avLst/>
          </a:prstGeom>
          <a:noFill/>
        </p:spPr>
        <p:txBody>
          <a:bodyPr wrap="square">
            <a:spAutoFit/>
          </a:bodyPr>
          <a:lstStyle/>
          <a:p>
            <a:pPr>
              <a:lnSpc>
                <a:spcPct val="130000"/>
              </a:lnSpc>
            </a:pPr>
            <a:r>
              <a:rPr lang="zh-CN" altLang="zh-CN" sz="1800" dirty="0">
                <a:effectLst/>
                <a:highlight>
                  <a:srgbClr val="FFFFFF"/>
                </a:highlight>
                <a:ea typeface="等线" panose="02010600030101010101" pitchFamily="2" charset="-122"/>
                <a:cs typeface="Times New Roman" panose="02020603050405020304" pitchFamily="18" charset="0"/>
              </a:rPr>
              <a:t>在</a:t>
            </a:r>
            <a:r>
              <a:rPr lang="zh-CN" altLang="zh-CN" sz="1800" b="1" dirty="0">
                <a:solidFill>
                  <a:srgbClr val="C00000"/>
                </a:solidFill>
                <a:effectLst/>
                <a:highlight>
                  <a:srgbClr val="FFFFFF"/>
                </a:highlight>
                <a:ea typeface="等线" panose="02010600030101010101" pitchFamily="2" charset="-122"/>
                <a:cs typeface="Times New Roman" panose="02020603050405020304" pitchFamily="18" charset="0"/>
              </a:rPr>
              <a:t>流动方向上</a:t>
            </a:r>
            <a:r>
              <a:rPr lang="zh-CN" altLang="zh-CN" sz="1800" dirty="0">
                <a:effectLst/>
                <a:highlight>
                  <a:srgbClr val="FFFFFF"/>
                </a:highlight>
                <a:ea typeface="等线" panose="02010600030101010101" pitchFamily="2" charset="-122"/>
                <a:cs typeface="Times New Roman" panose="02020603050405020304" pitchFamily="18" charset="0"/>
              </a:rPr>
              <a:t>的弥散导热率相对于对流热传输只具有</a:t>
            </a:r>
            <a:r>
              <a:rPr lang="zh-CN" altLang="zh-CN" sz="1800" b="1" dirty="0">
                <a:solidFill>
                  <a:srgbClr val="C00000"/>
                </a:solidFill>
                <a:effectLst/>
                <a:highlight>
                  <a:srgbClr val="FFFFFF"/>
                </a:highlight>
                <a:ea typeface="等线" panose="02010600030101010101" pitchFamily="2" charset="-122"/>
                <a:cs typeface="Times New Roman" panose="02020603050405020304" pitchFamily="18" charset="0"/>
              </a:rPr>
              <a:t>次要意义</a:t>
            </a:r>
            <a:endParaRPr lang="zh-CN" altLang="en-US" b="1" dirty="0">
              <a:solidFill>
                <a:srgbClr val="C00000"/>
              </a:solidFill>
              <a:highlight>
                <a:srgbClr val="FFFFFF"/>
              </a:highlight>
            </a:endParaRPr>
          </a:p>
        </p:txBody>
      </p:sp>
      <p:sp>
        <p:nvSpPr>
          <p:cNvPr id="11" name="文本框 10">
            <a:extLst>
              <a:ext uri="{FF2B5EF4-FFF2-40B4-BE49-F238E27FC236}">
                <a16:creationId xmlns:a16="http://schemas.microsoft.com/office/drawing/2014/main" id="{2A0C02A9-39EE-4A76-A294-C36BE0652145}"/>
              </a:ext>
            </a:extLst>
          </p:cNvPr>
          <p:cNvSpPr txBox="1"/>
          <p:nvPr/>
        </p:nvSpPr>
        <p:spPr>
          <a:xfrm>
            <a:off x="4836695" y="2254677"/>
            <a:ext cx="4240278" cy="1133900"/>
          </a:xfrm>
          <a:prstGeom prst="rect">
            <a:avLst/>
          </a:prstGeom>
          <a:noFill/>
        </p:spPr>
        <p:txBody>
          <a:bodyPr wrap="square">
            <a:spAutoFit/>
          </a:bodyPr>
          <a:lstStyle/>
          <a:p>
            <a:pPr>
              <a:lnSpc>
                <a:spcPct val="130000"/>
              </a:lnSpc>
            </a:pPr>
            <a:r>
              <a:rPr lang="en-US" altLang="zh-CN" dirty="0"/>
              <a:t>《</a:t>
            </a:r>
            <a:r>
              <a:rPr lang="zh-CN" altLang="en-US" dirty="0"/>
              <a:t>Application of Thermix-Konvek Code to Accident Analyses of Modular Pebble Bed High Temperature Reactors (HTRs)</a:t>
            </a:r>
            <a:r>
              <a:rPr lang="en-US" altLang="zh-CN" dirty="0"/>
              <a:t>》</a:t>
            </a:r>
            <a:endParaRPr lang="zh-CN" altLang="en-US" dirty="0"/>
          </a:p>
        </p:txBody>
      </p:sp>
      <p:sp>
        <p:nvSpPr>
          <p:cNvPr id="14" name="文本框 13">
            <a:extLst>
              <a:ext uri="{FF2B5EF4-FFF2-40B4-BE49-F238E27FC236}">
                <a16:creationId xmlns:a16="http://schemas.microsoft.com/office/drawing/2014/main" id="{865716A7-885E-40D2-AA2A-2BC300778B6C}"/>
              </a:ext>
            </a:extLst>
          </p:cNvPr>
          <p:cNvSpPr txBox="1"/>
          <p:nvPr/>
        </p:nvSpPr>
        <p:spPr>
          <a:xfrm>
            <a:off x="335732" y="3974432"/>
            <a:ext cx="4425915" cy="1502719"/>
          </a:xfrm>
          <a:prstGeom prst="rect">
            <a:avLst/>
          </a:prstGeom>
          <a:noFill/>
        </p:spPr>
        <p:txBody>
          <a:bodyPr wrap="square">
            <a:spAutoFit/>
          </a:bodyPr>
          <a:lstStyle/>
          <a:p>
            <a:pPr>
              <a:lnSpc>
                <a:spcPct val="130000"/>
              </a:lnSpc>
            </a:pPr>
            <a:r>
              <a:rPr lang="zh-CN" altLang="zh-CN" sz="1800" dirty="0">
                <a:effectLst/>
                <a:ea typeface="等线" panose="02010600030101010101" pitchFamily="2" charset="-122"/>
                <a:cs typeface="Times New Roman" panose="02020603050405020304" pitchFamily="18" charset="0"/>
              </a:rPr>
              <a:t>当</a:t>
            </a:r>
            <a:r>
              <a:rPr lang="zh-CN" altLang="en-US" dirty="0">
                <a:ea typeface="等线" panose="02010600030101010101" pitchFamily="2" charset="-122"/>
                <a:cs typeface="Times New Roman" panose="02020603050405020304" pitchFamily="18" charset="0"/>
              </a:rPr>
              <a:t>气体流速较大，</a:t>
            </a:r>
            <a:r>
              <a:rPr lang="zh-CN" altLang="zh-CN" sz="1800" dirty="0">
                <a:effectLst/>
                <a:ea typeface="等线" panose="02010600030101010101" pitchFamily="2" charset="-122"/>
                <a:cs typeface="Times New Roman" panose="02020603050405020304" pitchFamily="18" charset="0"/>
              </a:rPr>
              <a:t>雷诺数较大时，气体的对流换热起主要作用</a:t>
            </a:r>
            <a:r>
              <a:rPr lang="en-US" altLang="zh-CN" sz="1800" dirty="0">
                <a:effectLst/>
                <a:ea typeface="等线" panose="02010600030101010101" pitchFamily="2" charset="-122"/>
                <a:cs typeface="Times New Roman" panose="02020603050405020304" pitchFamily="18" charset="0"/>
              </a:rPr>
              <a:t>;</a:t>
            </a:r>
          </a:p>
          <a:p>
            <a:pPr>
              <a:lnSpc>
                <a:spcPct val="130000"/>
              </a:lnSpc>
            </a:pPr>
            <a:r>
              <a:rPr lang="zh-CN" altLang="zh-CN" sz="1800" dirty="0">
                <a:effectLst/>
                <a:ea typeface="等线" panose="02010600030101010101" pitchFamily="2" charset="-122"/>
                <a:cs typeface="Times New Roman" panose="02020603050405020304" pitchFamily="18" charset="0"/>
              </a:rPr>
              <a:t>当气体流速很小时，比如自然循环工况下和部分滞留区域中，扩散项起主要作用。</a:t>
            </a:r>
            <a:endParaRPr lang="zh-CN" altLang="en-US" dirty="0"/>
          </a:p>
        </p:txBody>
      </p:sp>
      <p:sp>
        <p:nvSpPr>
          <p:cNvPr id="15" name="文本框 14">
            <a:extLst>
              <a:ext uri="{FF2B5EF4-FFF2-40B4-BE49-F238E27FC236}">
                <a16:creationId xmlns:a16="http://schemas.microsoft.com/office/drawing/2014/main" id="{0E65A1F2-F131-4D0F-B064-97A503BA6AE4}"/>
              </a:ext>
            </a:extLst>
          </p:cNvPr>
          <p:cNvSpPr txBox="1"/>
          <p:nvPr/>
        </p:nvSpPr>
        <p:spPr>
          <a:xfrm>
            <a:off x="343753" y="1169868"/>
            <a:ext cx="415498" cy="413703"/>
          </a:xfrm>
          <a:prstGeom prst="rect">
            <a:avLst/>
          </a:prstGeom>
          <a:noFill/>
        </p:spPr>
        <p:txBody>
          <a:bodyPr wrap="none" rtlCol="0">
            <a:spAutoFit/>
          </a:bodyPr>
          <a:lstStyle/>
          <a:p>
            <a:pPr>
              <a:lnSpc>
                <a:spcPct val="130000"/>
              </a:lnSpc>
            </a:pPr>
            <a:r>
              <a:rPr lang="zh-CN" altLang="en-US" dirty="0"/>
              <a:t>①</a:t>
            </a:r>
          </a:p>
        </p:txBody>
      </p:sp>
      <p:sp>
        <p:nvSpPr>
          <p:cNvPr id="16" name="文本框 15">
            <a:extLst>
              <a:ext uri="{FF2B5EF4-FFF2-40B4-BE49-F238E27FC236}">
                <a16:creationId xmlns:a16="http://schemas.microsoft.com/office/drawing/2014/main" id="{1627ED24-4DC5-4923-867C-BE851AF11CF7}"/>
              </a:ext>
            </a:extLst>
          </p:cNvPr>
          <p:cNvSpPr txBox="1"/>
          <p:nvPr/>
        </p:nvSpPr>
        <p:spPr>
          <a:xfrm>
            <a:off x="343754" y="3608262"/>
            <a:ext cx="415498" cy="413703"/>
          </a:xfrm>
          <a:prstGeom prst="rect">
            <a:avLst/>
          </a:prstGeom>
          <a:noFill/>
        </p:spPr>
        <p:txBody>
          <a:bodyPr wrap="none" rtlCol="0">
            <a:spAutoFit/>
          </a:bodyPr>
          <a:lstStyle/>
          <a:p>
            <a:pPr>
              <a:lnSpc>
                <a:spcPct val="130000"/>
              </a:lnSpc>
            </a:pPr>
            <a:r>
              <a:rPr lang="zh-CN" altLang="en-US" dirty="0"/>
              <a:t>②</a:t>
            </a:r>
          </a:p>
        </p:txBody>
      </p:sp>
      <p:sp>
        <p:nvSpPr>
          <p:cNvPr id="19" name="文本框 18">
            <a:extLst>
              <a:ext uri="{FF2B5EF4-FFF2-40B4-BE49-F238E27FC236}">
                <a16:creationId xmlns:a16="http://schemas.microsoft.com/office/drawing/2014/main" id="{4B97B8F6-2B0D-41F8-B86F-5EDA60413909}"/>
              </a:ext>
            </a:extLst>
          </p:cNvPr>
          <p:cNvSpPr txBox="1"/>
          <p:nvPr/>
        </p:nvSpPr>
        <p:spPr>
          <a:xfrm>
            <a:off x="4875371" y="4985937"/>
            <a:ext cx="4162926" cy="422423"/>
          </a:xfrm>
          <a:prstGeom prst="rect">
            <a:avLst/>
          </a:prstGeom>
          <a:noFill/>
        </p:spPr>
        <p:txBody>
          <a:bodyPr wrap="square">
            <a:spAutoFit/>
          </a:bodyPr>
          <a:lstStyle/>
          <a:p>
            <a:pPr>
              <a:lnSpc>
                <a:spcPct val="130000"/>
              </a:lnSpc>
            </a:pPr>
            <a:r>
              <a:rPr lang="zh-CN" altLang="zh-CN" sz="1800" dirty="0">
                <a:effectLst/>
                <a:ea typeface="等线" panose="02010600030101010101" pitchFamily="2" charset="-122"/>
                <a:cs typeface="Times New Roman" panose="02020603050405020304" pitchFamily="18" charset="0"/>
              </a:rPr>
              <a:t>《高温气冷堆温度场节块法求解研究》</a:t>
            </a:r>
            <a:endParaRPr lang="zh-CN" altLang="en-US" dirty="0"/>
          </a:p>
        </p:txBody>
      </p:sp>
      <p:graphicFrame>
        <p:nvGraphicFramePr>
          <p:cNvPr id="18" name="对象 17">
            <a:extLst>
              <a:ext uri="{FF2B5EF4-FFF2-40B4-BE49-F238E27FC236}">
                <a16:creationId xmlns:a16="http://schemas.microsoft.com/office/drawing/2014/main" id="{AD85777C-76C5-4802-A6A3-AD2286F4D081}"/>
              </a:ext>
            </a:extLst>
          </p:cNvPr>
          <p:cNvGraphicFramePr>
            <a:graphicFrameLocks noChangeAspect="1"/>
          </p:cNvGraphicFramePr>
          <p:nvPr/>
        </p:nvGraphicFramePr>
        <p:xfrm>
          <a:off x="5453815" y="1362624"/>
          <a:ext cx="2748498" cy="570664"/>
        </p:xfrm>
        <a:graphic>
          <a:graphicData uri="http://schemas.openxmlformats.org/presentationml/2006/ole">
            <mc:AlternateContent xmlns:mc="http://schemas.openxmlformats.org/markup-compatibility/2006">
              <mc:Choice xmlns:v="urn:schemas-microsoft-com:vml" Requires="v">
                <p:oleObj spid="_x0000_s1027" name="Equation" r:id="rId3" imgW="1123188" imgH="234107" progId="Equation.DSMT4">
                  <p:embed/>
                </p:oleObj>
              </mc:Choice>
              <mc:Fallback>
                <p:oleObj name="Equation" r:id="rId3" imgW="1123188" imgH="234107" progId="Equation.DSMT4">
                  <p:embed/>
                  <p:pic>
                    <p:nvPicPr>
                      <p:cNvPr id="18" name="对象 17">
                        <a:extLst>
                          <a:ext uri="{FF2B5EF4-FFF2-40B4-BE49-F238E27FC236}">
                            <a16:creationId xmlns:a16="http://schemas.microsoft.com/office/drawing/2014/main" id="{AD85777C-76C5-4802-A6A3-AD2286F4D081}"/>
                          </a:ext>
                        </a:extLst>
                      </p:cNvPr>
                      <p:cNvPicPr/>
                      <p:nvPr/>
                    </p:nvPicPr>
                    <p:blipFill>
                      <a:blip r:embed="rId4"/>
                      <a:stretch>
                        <a:fillRect/>
                      </a:stretch>
                    </p:blipFill>
                    <p:spPr>
                      <a:xfrm>
                        <a:off x="5453815" y="1362624"/>
                        <a:ext cx="2748498" cy="570664"/>
                      </a:xfrm>
                      <a:prstGeom prst="rect">
                        <a:avLst/>
                      </a:prstGeom>
                    </p:spPr>
                  </p:pic>
                </p:oleObj>
              </mc:Fallback>
            </mc:AlternateContent>
          </a:graphicData>
        </a:graphic>
      </p:graphicFrame>
    </p:spTree>
    <p:extLst>
      <p:ext uri="{BB962C8B-B14F-4D97-AF65-F5344CB8AC3E}">
        <p14:creationId xmlns:p14="http://schemas.microsoft.com/office/powerpoint/2010/main" val="38515977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noChangeAspect="1"/>
          </p:cNvSpPr>
          <p:nvPr>
            <p:ph type="sldNum" sz="quarter" idx="12"/>
          </p:nvPr>
        </p:nvSpPr>
        <p:spPr>
          <a:xfrm>
            <a:off x="6750868" y="80980"/>
            <a:ext cx="2057400" cy="365125"/>
          </a:xfrm>
        </p:spPr>
        <p:txBody>
          <a:bodyPr/>
          <a:lstStyle/>
          <a:p>
            <a:fld id="{28DC27F0-0AC4-4AD4-8B33-350A24432F15}" type="slidenum">
              <a:rPr lang="zh-CN" altLang="en-US" sz="1800" b="1" smtClean="0">
                <a:latin typeface="Times New Roman" panose="02020603050405020304" pitchFamily="18" charset="0"/>
                <a:cs typeface="Times New Roman" panose="02020603050405020304" pitchFamily="18" charset="0"/>
              </a:rPr>
              <a:t>24</a:t>
            </a:fld>
            <a:endParaRPr lang="zh-CN" altLang="en-US" sz="18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35732" y="0"/>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研究进展</a:t>
            </a:r>
          </a:p>
        </p:txBody>
      </p:sp>
      <p:sp>
        <p:nvSpPr>
          <p:cNvPr id="100" name="文本框 99"/>
          <p:cNvSpPr txBox="1"/>
          <p:nvPr/>
        </p:nvSpPr>
        <p:spPr>
          <a:xfrm>
            <a:off x="335732" y="726072"/>
            <a:ext cx="7952072" cy="369332"/>
          </a:xfrm>
          <a:prstGeom prst="rect">
            <a:avLst/>
          </a:prstGeom>
          <a:noFill/>
          <a:ln w="9525">
            <a:noFill/>
          </a:ln>
        </p:spPr>
        <p:txBody>
          <a:bodyPr wrap="square">
            <a:spAutoFit/>
          </a:bodyPr>
          <a:lstStyle/>
          <a:p>
            <a:pPr indent="0"/>
            <a:r>
              <a:rPr lang="zh-CN" altLang="en-US" dirty="0">
                <a:latin typeface="黑体" panose="02010609060101010101" pitchFamily="49" charset="-122"/>
                <a:ea typeface="黑体" panose="02010609060101010101" pitchFamily="49" charset="-122"/>
              </a:rPr>
              <a:t>流场质量方程</a:t>
            </a:r>
            <a:endParaRPr lang="zh-CN" dirty="0">
              <a:latin typeface="黑体" panose="02010609060101010101" pitchFamily="49" charset="-122"/>
              <a:ea typeface="黑体" panose="02010609060101010101" pitchFamily="49" charset="-122"/>
            </a:endParaRPr>
          </a:p>
        </p:txBody>
      </p:sp>
      <p:graphicFrame>
        <p:nvGraphicFramePr>
          <p:cNvPr id="2" name="对象 1">
            <a:extLst>
              <a:ext uri="{FF2B5EF4-FFF2-40B4-BE49-F238E27FC236}">
                <a16:creationId xmlns:a16="http://schemas.microsoft.com/office/drawing/2014/main" id="{5783465F-33AB-4EF9-BC76-AE7132855AFB}"/>
              </a:ext>
            </a:extLst>
          </p:cNvPr>
          <p:cNvGraphicFramePr>
            <a:graphicFrameLocks noChangeAspect="1"/>
          </p:cNvGraphicFramePr>
          <p:nvPr/>
        </p:nvGraphicFramePr>
        <p:xfrm>
          <a:off x="6167772" y="771136"/>
          <a:ext cx="2500711" cy="648536"/>
        </p:xfrm>
        <a:graphic>
          <a:graphicData uri="http://schemas.openxmlformats.org/presentationml/2006/ole">
            <mc:AlternateContent xmlns:mc="http://schemas.openxmlformats.org/markup-compatibility/2006">
              <mc:Choice xmlns:v="urn:schemas-microsoft-com:vml" Requires="v">
                <p:oleObj spid="_x0000_s2051" name="Equation" r:id="rId3" imgW="1445057" imgH="375320" progId="Equation.DSMT4">
                  <p:embed/>
                </p:oleObj>
              </mc:Choice>
              <mc:Fallback>
                <p:oleObj name="Equation" r:id="rId3" imgW="1445057" imgH="375320" progId="Equation.DSMT4">
                  <p:embed/>
                  <p:pic>
                    <p:nvPicPr>
                      <p:cNvPr id="2" name="对象 1">
                        <a:extLst>
                          <a:ext uri="{FF2B5EF4-FFF2-40B4-BE49-F238E27FC236}">
                            <a16:creationId xmlns:a16="http://schemas.microsoft.com/office/drawing/2014/main" id="{5783465F-33AB-4EF9-BC76-AE7132855AFB}"/>
                          </a:ext>
                        </a:extLst>
                      </p:cNvPr>
                      <p:cNvPicPr/>
                      <p:nvPr/>
                    </p:nvPicPr>
                    <p:blipFill>
                      <a:blip r:embed="rId4"/>
                      <a:stretch>
                        <a:fillRect/>
                      </a:stretch>
                    </p:blipFill>
                    <p:spPr>
                      <a:xfrm>
                        <a:off x="6167772" y="771136"/>
                        <a:ext cx="2500711" cy="648536"/>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98F636BE-1922-4FD8-B886-28D15543E6BD}"/>
              </a:ext>
            </a:extLst>
          </p:cNvPr>
          <p:cNvPicPr>
            <a:picLocks noChangeAspect="1"/>
          </p:cNvPicPr>
          <p:nvPr/>
        </p:nvPicPr>
        <p:blipFill>
          <a:blip r:embed="rId5"/>
          <a:stretch>
            <a:fillRect/>
          </a:stretch>
        </p:blipFill>
        <p:spPr>
          <a:xfrm>
            <a:off x="335732" y="1539660"/>
            <a:ext cx="8478253" cy="4170317"/>
          </a:xfrm>
          <a:prstGeom prst="rect">
            <a:avLst/>
          </a:prstGeom>
        </p:spPr>
      </p:pic>
    </p:spTree>
    <p:extLst>
      <p:ext uri="{BB962C8B-B14F-4D97-AF65-F5344CB8AC3E}">
        <p14:creationId xmlns:p14="http://schemas.microsoft.com/office/powerpoint/2010/main" val="28760705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noChangeAspect="1"/>
          </p:cNvSpPr>
          <p:nvPr>
            <p:ph type="sldNum" sz="quarter" idx="12"/>
          </p:nvPr>
        </p:nvSpPr>
        <p:spPr>
          <a:xfrm>
            <a:off x="6750868" y="80980"/>
            <a:ext cx="2057400" cy="365125"/>
          </a:xfrm>
        </p:spPr>
        <p:txBody>
          <a:bodyPr/>
          <a:lstStyle/>
          <a:p>
            <a:fld id="{28DC27F0-0AC4-4AD4-8B33-350A24432F15}" type="slidenum">
              <a:rPr lang="zh-CN" altLang="en-US" sz="1800" b="1" smtClean="0">
                <a:latin typeface="Times New Roman" panose="02020603050405020304" pitchFamily="18" charset="0"/>
                <a:cs typeface="Times New Roman" panose="02020603050405020304" pitchFamily="18" charset="0"/>
              </a:rPr>
              <a:t>25</a:t>
            </a:fld>
            <a:endParaRPr lang="zh-CN" altLang="en-US" sz="18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35732" y="0"/>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研究进展</a:t>
            </a:r>
          </a:p>
        </p:txBody>
      </p:sp>
      <p:sp>
        <p:nvSpPr>
          <p:cNvPr id="100" name="文本框 99"/>
          <p:cNvSpPr txBox="1"/>
          <p:nvPr/>
        </p:nvSpPr>
        <p:spPr>
          <a:xfrm>
            <a:off x="335732" y="726072"/>
            <a:ext cx="7952072" cy="369332"/>
          </a:xfrm>
          <a:prstGeom prst="rect">
            <a:avLst/>
          </a:prstGeom>
          <a:noFill/>
          <a:ln w="9525">
            <a:noFill/>
          </a:ln>
        </p:spPr>
        <p:txBody>
          <a:bodyPr wrap="square">
            <a:spAutoFit/>
          </a:bodyPr>
          <a:lstStyle/>
          <a:p>
            <a:pPr indent="0"/>
            <a:r>
              <a:rPr lang="zh-CN" altLang="en-US" dirty="0">
                <a:latin typeface="黑体" panose="02010609060101010101" pitchFamily="49" charset="-122"/>
                <a:ea typeface="黑体" panose="02010609060101010101" pitchFamily="49" charset="-122"/>
              </a:rPr>
              <a:t>动量方程</a:t>
            </a:r>
            <a:endParaRPr lang="zh-CN" dirty="0">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77F76204-4C0F-4DF8-B8C8-09902D48CBD7}"/>
              </a:ext>
            </a:extLst>
          </p:cNvPr>
          <p:cNvPicPr>
            <a:picLocks noChangeAspect="1"/>
          </p:cNvPicPr>
          <p:nvPr/>
        </p:nvPicPr>
        <p:blipFill>
          <a:blip r:embed="rId3"/>
          <a:stretch>
            <a:fillRect/>
          </a:stretch>
        </p:blipFill>
        <p:spPr>
          <a:xfrm>
            <a:off x="521369" y="1526009"/>
            <a:ext cx="8101262" cy="4808771"/>
          </a:xfrm>
          <a:prstGeom prst="rect">
            <a:avLst/>
          </a:prstGeom>
        </p:spPr>
      </p:pic>
      <p:graphicFrame>
        <p:nvGraphicFramePr>
          <p:cNvPr id="5" name="对象 4">
            <a:extLst>
              <a:ext uri="{FF2B5EF4-FFF2-40B4-BE49-F238E27FC236}">
                <a16:creationId xmlns:a16="http://schemas.microsoft.com/office/drawing/2014/main" id="{5DADAF6D-2184-45F7-A3D5-D161E7394731}"/>
              </a:ext>
            </a:extLst>
          </p:cNvPr>
          <p:cNvGraphicFramePr>
            <a:graphicFrameLocks noChangeAspect="1"/>
          </p:cNvGraphicFramePr>
          <p:nvPr/>
        </p:nvGraphicFramePr>
        <p:xfrm>
          <a:off x="2868612" y="697531"/>
          <a:ext cx="2368291" cy="795746"/>
        </p:xfrm>
        <a:graphic>
          <a:graphicData uri="http://schemas.openxmlformats.org/presentationml/2006/ole">
            <mc:AlternateContent xmlns:mc="http://schemas.openxmlformats.org/markup-compatibility/2006">
              <mc:Choice xmlns:v="urn:schemas-microsoft-com:vml" Requires="v">
                <p:oleObj spid="_x0000_s3076" name="Equation" r:id="rId4" imgW="1587240" imgH="533160" progId="Equation.DSMT4">
                  <p:embed/>
                </p:oleObj>
              </mc:Choice>
              <mc:Fallback>
                <p:oleObj name="Equation" r:id="rId4" imgW="1587240" imgH="533160" progId="Equation.DSMT4">
                  <p:embed/>
                  <p:pic>
                    <p:nvPicPr>
                      <p:cNvPr id="5" name="对象 4">
                        <a:extLst>
                          <a:ext uri="{FF2B5EF4-FFF2-40B4-BE49-F238E27FC236}">
                            <a16:creationId xmlns:a16="http://schemas.microsoft.com/office/drawing/2014/main" id="{5DADAF6D-2184-45F7-A3D5-D161E7394731}"/>
                          </a:ext>
                        </a:extLst>
                      </p:cNvPr>
                      <p:cNvPicPr/>
                      <p:nvPr/>
                    </p:nvPicPr>
                    <p:blipFill>
                      <a:blip r:embed="rId5"/>
                      <a:stretch>
                        <a:fillRect/>
                      </a:stretch>
                    </p:blipFill>
                    <p:spPr>
                      <a:xfrm>
                        <a:off x="2868612" y="697531"/>
                        <a:ext cx="2368291" cy="795746"/>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51C860F5-D0BE-42FF-94B4-1C40055ED695}"/>
              </a:ext>
            </a:extLst>
          </p:cNvPr>
          <p:cNvGraphicFramePr>
            <a:graphicFrameLocks noChangeAspect="1"/>
          </p:cNvGraphicFramePr>
          <p:nvPr/>
        </p:nvGraphicFramePr>
        <p:xfrm>
          <a:off x="5847064" y="697531"/>
          <a:ext cx="2879841" cy="795746"/>
        </p:xfrm>
        <a:graphic>
          <a:graphicData uri="http://schemas.openxmlformats.org/presentationml/2006/ole">
            <mc:AlternateContent xmlns:mc="http://schemas.openxmlformats.org/markup-compatibility/2006">
              <mc:Choice xmlns:v="urn:schemas-microsoft-com:vml" Requires="v">
                <p:oleObj spid="_x0000_s3077" name="Equation" r:id="rId6" imgW="1930320" imgH="533160" progId="Equation.DSMT4">
                  <p:embed/>
                </p:oleObj>
              </mc:Choice>
              <mc:Fallback>
                <p:oleObj name="Equation" r:id="rId6" imgW="1930320" imgH="533160" progId="Equation.DSMT4">
                  <p:embed/>
                  <p:pic>
                    <p:nvPicPr>
                      <p:cNvPr id="8" name="对象 7">
                        <a:extLst>
                          <a:ext uri="{FF2B5EF4-FFF2-40B4-BE49-F238E27FC236}">
                            <a16:creationId xmlns:a16="http://schemas.microsoft.com/office/drawing/2014/main" id="{51C860F5-D0BE-42FF-94B4-1C40055ED695}"/>
                          </a:ext>
                        </a:extLst>
                      </p:cNvPr>
                      <p:cNvPicPr/>
                      <p:nvPr/>
                    </p:nvPicPr>
                    <p:blipFill>
                      <a:blip r:embed="rId7"/>
                      <a:stretch>
                        <a:fillRect/>
                      </a:stretch>
                    </p:blipFill>
                    <p:spPr>
                      <a:xfrm>
                        <a:off x="5847064" y="697531"/>
                        <a:ext cx="2879841" cy="795746"/>
                      </a:xfrm>
                      <a:prstGeom prst="rect">
                        <a:avLst/>
                      </a:prstGeom>
                    </p:spPr>
                  </p:pic>
                </p:oleObj>
              </mc:Fallback>
            </mc:AlternateContent>
          </a:graphicData>
        </a:graphic>
      </p:graphicFrame>
    </p:spTree>
    <p:extLst>
      <p:ext uri="{BB962C8B-B14F-4D97-AF65-F5344CB8AC3E}">
        <p14:creationId xmlns:p14="http://schemas.microsoft.com/office/powerpoint/2010/main" val="28624449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noChangeAspect="1"/>
          </p:cNvSpPr>
          <p:nvPr>
            <p:ph type="sldNum" sz="quarter" idx="12"/>
          </p:nvPr>
        </p:nvSpPr>
        <p:spPr>
          <a:xfrm>
            <a:off x="6750868" y="80980"/>
            <a:ext cx="2057400" cy="365125"/>
          </a:xfrm>
        </p:spPr>
        <p:txBody>
          <a:bodyPr/>
          <a:lstStyle/>
          <a:p>
            <a:fld id="{28DC27F0-0AC4-4AD4-8B33-350A24432F15}" type="slidenum">
              <a:rPr lang="zh-CN" altLang="en-US" sz="1800" b="1" smtClean="0">
                <a:latin typeface="Times New Roman" panose="02020603050405020304" pitchFamily="18" charset="0"/>
                <a:cs typeface="Times New Roman" panose="02020603050405020304" pitchFamily="18" charset="0"/>
              </a:rPr>
              <a:t>26</a:t>
            </a:fld>
            <a:endParaRPr lang="zh-CN" altLang="en-US" sz="18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35732" y="0"/>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研究进展</a:t>
            </a:r>
          </a:p>
        </p:txBody>
      </p:sp>
      <p:sp>
        <p:nvSpPr>
          <p:cNvPr id="100" name="文本框 99"/>
          <p:cNvSpPr txBox="1"/>
          <p:nvPr/>
        </p:nvSpPr>
        <p:spPr>
          <a:xfrm>
            <a:off x="335732" y="726072"/>
            <a:ext cx="7952072" cy="369332"/>
          </a:xfrm>
          <a:prstGeom prst="rect">
            <a:avLst/>
          </a:prstGeom>
          <a:noFill/>
          <a:ln w="9525">
            <a:noFill/>
          </a:ln>
        </p:spPr>
        <p:txBody>
          <a:bodyPr wrap="square">
            <a:spAutoFit/>
          </a:bodyPr>
          <a:lstStyle/>
          <a:p>
            <a:pPr indent="0"/>
            <a:r>
              <a:rPr lang="zh-CN" altLang="en-US" dirty="0">
                <a:latin typeface="黑体" panose="02010609060101010101" pitchFamily="49" charset="-122"/>
                <a:ea typeface="黑体" panose="02010609060101010101" pitchFamily="49" charset="-122"/>
              </a:rPr>
              <a:t>质量和动量方程的迭代顺序关系</a:t>
            </a:r>
            <a:endParaRPr lang="zh-CN" dirty="0">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B21B7932-39E4-4BB2-9FC8-92EDA6303BA0}"/>
              </a:ext>
            </a:extLst>
          </p:cNvPr>
          <p:cNvPicPr>
            <a:picLocks noChangeAspect="1"/>
          </p:cNvPicPr>
          <p:nvPr/>
        </p:nvPicPr>
        <p:blipFill>
          <a:blip r:embed="rId2"/>
          <a:stretch>
            <a:fillRect/>
          </a:stretch>
        </p:blipFill>
        <p:spPr>
          <a:xfrm>
            <a:off x="423962" y="1298256"/>
            <a:ext cx="5067619" cy="2920818"/>
          </a:xfrm>
          <a:prstGeom prst="rect">
            <a:avLst/>
          </a:prstGeom>
        </p:spPr>
      </p:pic>
      <p:sp>
        <p:nvSpPr>
          <p:cNvPr id="10" name="文本框 9">
            <a:extLst>
              <a:ext uri="{FF2B5EF4-FFF2-40B4-BE49-F238E27FC236}">
                <a16:creationId xmlns:a16="http://schemas.microsoft.com/office/drawing/2014/main" id="{4E60716C-E90A-4CC4-94FF-70C2B4572A95}"/>
              </a:ext>
            </a:extLst>
          </p:cNvPr>
          <p:cNvSpPr txBox="1"/>
          <p:nvPr/>
        </p:nvSpPr>
        <p:spPr>
          <a:xfrm>
            <a:off x="335731" y="4436814"/>
            <a:ext cx="7952072" cy="646331"/>
          </a:xfrm>
          <a:prstGeom prst="rect">
            <a:avLst/>
          </a:prstGeom>
          <a:noFill/>
          <a:ln w="9525">
            <a:noFill/>
          </a:ln>
        </p:spPr>
        <p:txBody>
          <a:bodyPr wrap="square">
            <a:spAutoFit/>
          </a:bodyPr>
          <a:lstStyle/>
          <a:p>
            <a:pPr indent="0"/>
            <a:r>
              <a:rPr lang="zh-CN" altLang="en-US" dirty="0">
                <a:latin typeface="黑体" panose="02010609060101010101" pitchFamily="49" charset="-122"/>
                <a:ea typeface="黑体" panose="02010609060101010101" pitchFamily="49" charset="-122"/>
              </a:rPr>
              <a:t>质量方程得到速度分布后，计算动量方程，动量方程迭代完后得到氦气密度是否代回质量方程，还不太清楚</a:t>
            </a:r>
            <a:endParaRPr lang="zh-CN"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722207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229567" y="4304051"/>
            <a:ext cx="1465466" cy="1143326"/>
          </a:xfrm>
          <a:prstGeom prst="rect">
            <a:avLst/>
          </a:prstGeom>
          <a:noFill/>
        </p:spPr>
        <p:txBody>
          <a:bodyPr wrap="none" rtlCol="0">
            <a:spAutoFit/>
          </a:bodyPr>
          <a:lstStyle/>
          <a:p>
            <a:pPr algn="ctr">
              <a:lnSpc>
                <a:spcPct val="150000"/>
              </a:lnSpc>
            </a:pPr>
            <a:r>
              <a:rPr lang="zh-CN" altLang="en-US" sz="2800" b="1" dirty="0">
                <a:latin typeface="楷体" panose="02010609060101010101" pitchFamily="49" charset="-122"/>
                <a:ea typeface="楷体" panose="02010609060101010101" pitchFamily="49" charset="-122"/>
                <a:cs typeface="Arial" panose="020B0604020202020204" pitchFamily="34" charset="0"/>
              </a:rPr>
              <a:t>于浩晖</a:t>
            </a:r>
            <a:endParaRPr lang="en-US" altLang="zh-CN" sz="2800" b="1" dirty="0">
              <a:latin typeface="楷体" panose="02010609060101010101" pitchFamily="49" charset="-122"/>
              <a:ea typeface="楷体" panose="02010609060101010101" pitchFamily="49" charset="-122"/>
              <a:cs typeface="Arial" panose="020B0604020202020204" pitchFamily="34" charset="0"/>
            </a:endParaRPr>
          </a:p>
          <a:p>
            <a:pPr>
              <a:lnSpc>
                <a:spcPct val="150000"/>
              </a:lnSpc>
            </a:pPr>
            <a:r>
              <a:rPr lang="en-US" altLang="zh-CN" sz="2000" b="1" dirty="0">
                <a:solidFill>
                  <a:schemeClr val="tx1">
                    <a:lumMod val="50000"/>
                    <a:lumOff val="50000"/>
                  </a:schemeClr>
                </a:solidFill>
                <a:latin typeface="Arial" panose="020B0604020202020204" pitchFamily="34" charset="0"/>
                <a:cs typeface="Arial" panose="020B0604020202020204" pitchFamily="34" charset="0"/>
              </a:rPr>
              <a:t>  2023.4.19</a:t>
            </a:r>
            <a:endParaRPr lang="zh-CN" altLang="en-US" sz="2000" b="1" dirty="0">
              <a:solidFill>
                <a:schemeClr val="tx1">
                  <a:lumMod val="50000"/>
                  <a:lumOff val="50000"/>
                </a:schemeClr>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noChangeAspect="1"/>
          </p:cNvSpPr>
          <p:nvPr>
            <p:ph type="sldNum" sz="quarter" idx="12"/>
          </p:nvPr>
        </p:nvSpPr>
        <p:spPr>
          <a:xfrm>
            <a:off x="6750868" y="80980"/>
            <a:ext cx="2057400" cy="365125"/>
          </a:xfrm>
        </p:spPr>
        <p:txBody>
          <a:bodyPr/>
          <a:lstStyle/>
          <a:p>
            <a:fld id="{28DC27F0-0AC4-4AD4-8B33-350A24432F15}" type="slidenum">
              <a:rPr lang="zh-CN" altLang="en-US" sz="1800" b="1" smtClean="0">
                <a:latin typeface="Times New Roman" panose="02020603050405020304" pitchFamily="18" charset="0"/>
                <a:cs typeface="Times New Roman" panose="02020603050405020304" pitchFamily="18" charset="0"/>
              </a:rPr>
              <a:t>28</a:t>
            </a:fld>
            <a:endParaRPr lang="zh-CN" altLang="en-US" sz="18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35732" y="0"/>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研究进展</a:t>
            </a:r>
          </a:p>
        </p:txBody>
      </p:sp>
      <p:pic>
        <p:nvPicPr>
          <p:cNvPr id="13" name="图片 12">
            <a:extLst>
              <a:ext uri="{FF2B5EF4-FFF2-40B4-BE49-F238E27FC236}">
                <a16:creationId xmlns:a16="http://schemas.microsoft.com/office/drawing/2014/main" id="{A7FCB42F-B5FF-40B6-9289-53B5890C9FD0}"/>
              </a:ext>
            </a:extLst>
          </p:cNvPr>
          <p:cNvPicPr>
            <a:picLocks noChangeAspect="1"/>
          </p:cNvPicPr>
          <p:nvPr/>
        </p:nvPicPr>
        <p:blipFill>
          <a:blip r:embed="rId2"/>
          <a:stretch>
            <a:fillRect/>
          </a:stretch>
        </p:blipFill>
        <p:spPr>
          <a:xfrm>
            <a:off x="4068908" y="593628"/>
            <a:ext cx="5075092" cy="5479181"/>
          </a:xfrm>
          <a:prstGeom prst="rect">
            <a:avLst/>
          </a:prstGeom>
        </p:spPr>
      </p:pic>
      <p:sp>
        <p:nvSpPr>
          <p:cNvPr id="15" name="文本框 14">
            <a:extLst>
              <a:ext uri="{FF2B5EF4-FFF2-40B4-BE49-F238E27FC236}">
                <a16:creationId xmlns:a16="http://schemas.microsoft.com/office/drawing/2014/main" id="{6A19A872-9DE3-4D26-AE24-F1774761A22D}"/>
              </a:ext>
            </a:extLst>
          </p:cNvPr>
          <p:cNvSpPr txBox="1"/>
          <p:nvPr/>
        </p:nvSpPr>
        <p:spPr>
          <a:xfrm>
            <a:off x="232611" y="593628"/>
            <a:ext cx="4572000" cy="369332"/>
          </a:xfrm>
          <a:prstGeom prst="rect">
            <a:avLst/>
          </a:prstGeom>
          <a:noFill/>
        </p:spPr>
        <p:txBody>
          <a:bodyPr wrap="square">
            <a:spAutoFit/>
          </a:bodyPr>
          <a:lstStyle/>
          <a:p>
            <a:pPr marL="285750" indent="-285750">
              <a:buFont typeface="Wingdings" panose="05000000000000000000" pitchFamily="2" charset="2"/>
              <a:buChar char="n"/>
            </a:pPr>
            <a:r>
              <a:rPr lang="zh-CN" altLang="en-US" dirty="0">
                <a:solidFill>
                  <a:srgbClr val="0000FF"/>
                </a:solidFill>
                <a:latin typeface="新宋体" panose="02010609030101010101" pitchFamily="49" charset="-122"/>
                <a:ea typeface="新宋体" panose="02010609030101010101" pitchFamily="49" charset="-122"/>
              </a:rPr>
              <a:t>主要工作内容</a:t>
            </a:r>
            <a:endParaRPr lang="en-US" altLang="zh-CN" sz="1800" dirty="0">
              <a:solidFill>
                <a:srgbClr val="0000FF"/>
              </a:solidFill>
              <a:latin typeface="新宋体" panose="02010609030101010101" pitchFamily="49" charset="-122"/>
              <a:ea typeface="新宋体" panose="02010609030101010101" pitchFamily="49" charset="-122"/>
            </a:endParaRPr>
          </a:p>
        </p:txBody>
      </p:sp>
      <p:sp>
        <p:nvSpPr>
          <p:cNvPr id="16" name="文本框 15">
            <a:extLst>
              <a:ext uri="{FF2B5EF4-FFF2-40B4-BE49-F238E27FC236}">
                <a16:creationId xmlns:a16="http://schemas.microsoft.com/office/drawing/2014/main" id="{AF60E3A4-3DC0-46CF-BFE6-F2A26DB9957A}"/>
              </a:ext>
            </a:extLst>
          </p:cNvPr>
          <p:cNvSpPr txBox="1"/>
          <p:nvPr/>
        </p:nvSpPr>
        <p:spPr>
          <a:xfrm>
            <a:off x="232611" y="914468"/>
            <a:ext cx="4572000" cy="369332"/>
          </a:xfrm>
          <a:prstGeom prst="rect">
            <a:avLst/>
          </a:prstGeom>
          <a:noFill/>
        </p:spPr>
        <p:txBody>
          <a:bodyPr wrap="square">
            <a:spAutoFit/>
          </a:bodyPr>
          <a:lstStyle/>
          <a:p>
            <a:pPr marL="285750" indent="-285750">
              <a:buFont typeface="Wingdings" panose="05000000000000000000" pitchFamily="2" charset="2"/>
              <a:buChar char="n"/>
            </a:pPr>
            <a:r>
              <a:rPr lang="zh-CN" altLang="en-US" sz="1800" dirty="0">
                <a:latin typeface="新宋体" panose="02010609030101010101" pitchFamily="49" charset="-122"/>
                <a:ea typeface="新宋体" panose="02010609030101010101" pitchFamily="49" charset="-122"/>
              </a:rPr>
              <a:t>质量方程中的质量产生源项</a:t>
            </a:r>
            <a:r>
              <a:rPr lang="el-GR" altLang="zh-CN" sz="1800" i="1" dirty="0">
                <a:latin typeface="新宋体" panose="02010609030101010101" pitchFamily="49" charset="-122"/>
                <a:ea typeface="新宋体" panose="02010609030101010101" pitchFamily="49" charset="-122"/>
              </a:rPr>
              <a:t>φ</a:t>
            </a:r>
            <a:endParaRPr lang="en-US" altLang="zh-CN" sz="1800" i="1" dirty="0">
              <a:latin typeface="新宋体" panose="02010609030101010101" pitchFamily="49" charset="-122"/>
              <a:ea typeface="新宋体" panose="02010609030101010101" pitchFamily="49" charset="-122"/>
            </a:endParaRPr>
          </a:p>
        </p:txBody>
      </p:sp>
      <p:sp>
        <p:nvSpPr>
          <p:cNvPr id="18" name="文本框 17">
            <a:extLst>
              <a:ext uri="{FF2B5EF4-FFF2-40B4-BE49-F238E27FC236}">
                <a16:creationId xmlns:a16="http://schemas.microsoft.com/office/drawing/2014/main" id="{EF3AACDF-E097-4B7A-B6A5-E8792E98C372}"/>
              </a:ext>
            </a:extLst>
          </p:cNvPr>
          <p:cNvSpPr txBox="1"/>
          <p:nvPr/>
        </p:nvSpPr>
        <p:spPr>
          <a:xfrm>
            <a:off x="232611" y="2193118"/>
            <a:ext cx="4572000" cy="369332"/>
          </a:xfrm>
          <a:prstGeom prst="rect">
            <a:avLst/>
          </a:prstGeom>
          <a:noFill/>
        </p:spPr>
        <p:txBody>
          <a:bodyPr wrap="square">
            <a:spAutoFit/>
          </a:bodyPr>
          <a:lstStyle/>
          <a:p>
            <a:pPr marL="285750" indent="-285750">
              <a:buFont typeface="Wingdings" panose="05000000000000000000" pitchFamily="2" charset="2"/>
              <a:buChar char="n"/>
            </a:pPr>
            <a:r>
              <a:rPr lang="zh-CN" altLang="en-US" dirty="0">
                <a:latin typeface="新宋体" panose="02010609030101010101" pitchFamily="49" charset="-122"/>
                <a:ea typeface="新宋体" panose="02010609030101010101" pitchFamily="49" charset="-122"/>
              </a:rPr>
              <a:t>动</a:t>
            </a:r>
            <a:r>
              <a:rPr lang="zh-CN" altLang="en-US" sz="1800" dirty="0">
                <a:latin typeface="新宋体" panose="02010609030101010101" pitchFamily="49" charset="-122"/>
                <a:ea typeface="新宋体" panose="02010609030101010101" pitchFamily="49" charset="-122"/>
              </a:rPr>
              <a:t>量方程中的加速度项可以不加考虑</a:t>
            </a:r>
            <a:endParaRPr lang="en-US" altLang="zh-CN" sz="1800" i="1" dirty="0">
              <a:latin typeface="新宋体" panose="02010609030101010101" pitchFamily="49" charset="-122"/>
              <a:ea typeface="新宋体" panose="02010609030101010101" pitchFamily="49" charset="-122"/>
            </a:endParaRPr>
          </a:p>
        </p:txBody>
      </p:sp>
      <p:sp>
        <p:nvSpPr>
          <p:cNvPr id="19" name="文本框 18">
            <a:extLst>
              <a:ext uri="{FF2B5EF4-FFF2-40B4-BE49-F238E27FC236}">
                <a16:creationId xmlns:a16="http://schemas.microsoft.com/office/drawing/2014/main" id="{E405A31D-F798-4E5C-A36C-F3902EBA30D6}"/>
              </a:ext>
            </a:extLst>
          </p:cNvPr>
          <p:cNvSpPr txBox="1"/>
          <p:nvPr/>
        </p:nvSpPr>
        <p:spPr>
          <a:xfrm>
            <a:off x="232611" y="5084016"/>
            <a:ext cx="4572000" cy="369332"/>
          </a:xfrm>
          <a:prstGeom prst="rect">
            <a:avLst/>
          </a:prstGeom>
          <a:noFill/>
        </p:spPr>
        <p:txBody>
          <a:bodyPr wrap="square">
            <a:spAutoFit/>
          </a:bodyPr>
          <a:lstStyle/>
          <a:p>
            <a:pPr marL="342900" indent="-342900">
              <a:buFont typeface="Wingdings" panose="05000000000000000000" pitchFamily="2" charset="2"/>
              <a:buChar char="n"/>
            </a:pPr>
            <a:r>
              <a:rPr lang="zh-CN" altLang="en-US" sz="1800" dirty="0">
                <a:latin typeface="新宋体" panose="02010609030101010101" pitchFamily="49" charset="-122"/>
                <a:ea typeface="新宋体" panose="02010609030101010101" pitchFamily="49" charset="-122"/>
              </a:rPr>
              <a:t>质量动量方程联立求解方法</a:t>
            </a:r>
            <a:endParaRPr lang="zh-CN" altLang="zh-CN" sz="1800" dirty="0">
              <a:latin typeface="新宋体" panose="02010609030101010101" pitchFamily="49" charset="-122"/>
              <a:ea typeface="新宋体" panose="02010609030101010101" pitchFamily="49" charset="-122"/>
            </a:endParaRPr>
          </a:p>
        </p:txBody>
      </p:sp>
      <p:pic>
        <p:nvPicPr>
          <p:cNvPr id="20" name="图片 19">
            <a:extLst>
              <a:ext uri="{FF2B5EF4-FFF2-40B4-BE49-F238E27FC236}">
                <a16:creationId xmlns:a16="http://schemas.microsoft.com/office/drawing/2014/main" id="{F3377469-F614-45ED-ABC7-464CDF2C3B36}"/>
              </a:ext>
            </a:extLst>
          </p:cNvPr>
          <p:cNvPicPr>
            <a:picLocks noChangeAspect="1"/>
          </p:cNvPicPr>
          <p:nvPr/>
        </p:nvPicPr>
        <p:blipFill>
          <a:blip r:embed="rId3"/>
          <a:stretch>
            <a:fillRect/>
          </a:stretch>
        </p:blipFill>
        <p:spPr>
          <a:xfrm>
            <a:off x="935769" y="1371376"/>
            <a:ext cx="2041840" cy="715294"/>
          </a:xfrm>
          <a:prstGeom prst="rect">
            <a:avLst/>
          </a:prstGeom>
        </p:spPr>
      </p:pic>
      <p:pic>
        <p:nvPicPr>
          <p:cNvPr id="22" name="图片 21">
            <a:extLst>
              <a:ext uri="{FF2B5EF4-FFF2-40B4-BE49-F238E27FC236}">
                <a16:creationId xmlns:a16="http://schemas.microsoft.com/office/drawing/2014/main" id="{3D5EEB1F-9736-4CA2-8A0B-2565208511CB}"/>
              </a:ext>
            </a:extLst>
          </p:cNvPr>
          <p:cNvPicPr>
            <a:picLocks noChangeAspect="1"/>
          </p:cNvPicPr>
          <p:nvPr/>
        </p:nvPicPr>
        <p:blipFill>
          <a:blip r:embed="rId4"/>
          <a:stretch>
            <a:fillRect/>
          </a:stretch>
        </p:blipFill>
        <p:spPr>
          <a:xfrm>
            <a:off x="1390355" y="2562851"/>
            <a:ext cx="1726897" cy="1133526"/>
          </a:xfrm>
          <a:prstGeom prst="rect">
            <a:avLst/>
          </a:prstGeom>
        </p:spPr>
      </p:pic>
      <p:sp>
        <p:nvSpPr>
          <p:cNvPr id="23" name="矩形 22">
            <a:extLst>
              <a:ext uri="{FF2B5EF4-FFF2-40B4-BE49-F238E27FC236}">
                <a16:creationId xmlns:a16="http://schemas.microsoft.com/office/drawing/2014/main" id="{D3F153BF-F078-4E22-A20B-60A9E39E475A}"/>
              </a:ext>
            </a:extLst>
          </p:cNvPr>
          <p:cNvSpPr/>
          <p:nvPr/>
        </p:nvSpPr>
        <p:spPr>
          <a:xfrm>
            <a:off x="6104021" y="3521245"/>
            <a:ext cx="2061411" cy="1995906"/>
          </a:xfrm>
          <a:prstGeom prst="rect">
            <a:avLst/>
          </a:prstGeom>
          <a:no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1FAE39CD-137B-4EF3-B2F3-7022D0D05641}"/>
              </a:ext>
            </a:extLst>
          </p:cNvPr>
          <p:cNvSpPr txBox="1"/>
          <p:nvPr/>
        </p:nvSpPr>
        <p:spPr>
          <a:xfrm>
            <a:off x="232611" y="5997780"/>
            <a:ext cx="7961608" cy="646331"/>
          </a:xfrm>
          <a:prstGeom prst="rect">
            <a:avLst/>
          </a:prstGeom>
          <a:noFill/>
        </p:spPr>
        <p:txBody>
          <a:bodyPr wrap="square">
            <a:spAutoFit/>
          </a:bodyPr>
          <a:lstStyle/>
          <a:p>
            <a:pPr marL="342900" indent="-342900">
              <a:buFont typeface="Wingdings" panose="05000000000000000000" pitchFamily="2" charset="2"/>
              <a:buChar char="n"/>
            </a:pPr>
            <a:r>
              <a:rPr lang="zh-CN" altLang="en-US" dirty="0">
                <a:solidFill>
                  <a:srgbClr val="0000FF"/>
                </a:solidFill>
                <a:latin typeface="新宋体" panose="02010609030101010101" pitchFamily="49" charset="-122"/>
                <a:ea typeface="新宋体" panose="02010609030101010101" pitchFamily="49" charset="-122"/>
              </a:rPr>
              <a:t>下一步工作：</a:t>
            </a:r>
            <a:r>
              <a:rPr lang="zh-CN" altLang="en-US" dirty="0"/>
              <a:t>准备翻译另一篇文献，学习有关能量方程求解方式的部分</a:t>
            </a:r>
          </a:p>
          <a:p>
            <a:pPr marL="342900" indent="-342900">
              <a:buFont typeface="Wingdings" panose="05000000000000000000" pitchFamily="2" charset="2"/>
              <a:buChar char="n"/>
            </a:pPr>
            <a:endParaRPr lang="zh-CN" altLang="zh-CN" sz="1800" dirty="0">
              <a:solidFill>
                <a:srgbClr val="0000FF"/>
              </a:solidFill>
              <a:latin typeface="新宋体" panose="02010609030101010101" pitchFamily="49" charset="-122"/>
              <a:ea typeface="新宋体" panose="02010609030101010101" pitchFamily="49" charset="-122"/>
            </a:endParaRPr>
          </a:p>
        </p:txBody>
      </p:sp>
      <p:cxnSp>
        <p:nvCxnSpPr>
          <p:cNvPr id="30" name="直接箭头连接符 29">
            <a:extLst>
              <a:ext uri="{FF2B5EF4-FFF2-40B4-BE49-F238E27FC236}">
                <a16:creationId xmlns:a16="http://schemas.microsoft.com/office/drawing/2014/main" id="{94FB5C08-16E1-48DA-B103-360D782E25F9}"/>
              </a:ext>
            </a:extLst>
          </p:cNvPr>
          <p:cNvCxnSpPr>
            <a:cxnSpLocks/>
            <a:endCxn id="20" idx="3"/>
          </p:cNvCxnSpPr>
          <p:nvPr/>
        </p:nvCxnSpPr>
        <p:spPr>
          <a:xfrm flipH="1" flipV="1">
            <a:off x="2977609" y="1729023"/>
            <a:ext cx="3543507" cy="1925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FF0BC7B7-9357-44C1-B5A7-E60168946FF0}"/>
              </a:ext>
            </a:extLst>
          </p:cNvPr>
          <p:cNvSpPr txBox="1"/>
          <p:nvPr/>
        </p:nvSpPr>
        <p:spPr>
          <a:xfrm>
            <a:off x="232612" y="3753909"/>
            <a:ext cx="4572000" cy="369332"/>
          </a:xfrm>
          <a:prstGeom prst="rect">
            <a:avLst/>
          </a:prstGeom>
          <a:noFill/>
        </p:spPr>
        <p:txBody>
          <a:bodyPr wrap="square">
            <a:spAutoFit/>
          </a:bodyPr>
          <a:lstStyle/>
          <a:p>
            <a:pPr marL="285750" indent="-285750">
              <a:buFont typeface="Wingdings" panose="05000000000000000000" pitchFamily="2" charset="2"/>
              <a:buChar char="n"/>
            </a:pPr>
            <a:r>
              <a:rPr lang="zh-CN" altLang="en-US" dirty="0">
                <a:latin typeface="新宋体" panose="02010609030101010101" pitchFamily="49" charset="-122"/>
                <a:ea typeface="新宋体" panose="02010609030101010101" pitchFamily="49" charset="-122"/>
              </a:rPr>
              <a:t>能</a:t>
            </a:r>
            <a:r>
              <a:rPr lang="zh-CN" altLang="en-US" sz="1800" dirty="0">
                <a:latin typeface="新宋体" panose="02010609030101010101" pitchFamily="49" charset="-122"/>
                <a:ea typeface="新宋体" panose="02010609030101010101" pitchFamily="49" charset="-122"/>
              </a:rPr>
              <a:t>量方程中的分散热传导项应该保留</a:t>
            </a:r>
            <a:endParaRPr lang="en-US" altLang="zh-CN" sz="1800" i="1" dirty="0">
              <a:latin typeface="新宋体" panose="02010609030101010101" pitchFamily="49" charset="-122"/>
              <a:ea typeface="新宋体" panose="02010609030101010101" pitchFamily="49" charset="-122"/>
            </a:endParaRPr>
          </a:p>
        </p:txBody>
      </p:sp>
      <p:pic>
        <p:nvPicPr>
          <p:cNvPr id="44" name="图片 43">
            <a:extLst>
              <a:ext uri="{FF2B5EF4-FFF2-40B4-BE49-F238E27FC236}">
                <a16:creationId xmlns:a16="http://schemas.microsoft.com/office/drawing/2014/main" id="{AA819E0F-E2DE-4D7F-A42C-9F98A99C529F}"/>
              </a:ext>
            </a:extLst>
          </p:cNvPr>
          <p:cNvPicPr>
            <a:picLocks noChangeAspect="1"/>
          </p:cNvPicPr>
          <p:nvPr/>
        </p:nvPicPr>
        <p:blipFill>
          <a:blip r:embed="rId5"/>
          <a:stretch>
            <a:fillRect/>
          </a:stretch>
        </p:blipFill>
        <p:spPr>
          <a:xfrm>
            <a:off x="132236" y="4149145"/>
            <a:ext cx="4371474" cy="793321"/>
          </a:xfrm>
          <a:prstGeom prst="rect">
            <a:avLst/>
          </a:prstGeom>
        </p:spPr>
      </p:pic>
      <p:cxnSp>
        <p:nvCxnSpPr>
          <p:cNvPr id="46" name="直接箭头连接符 45">
            <a:extLst>
              <a:ext uri="{FF2B5EF4-FFF2-40B4-BE49-F238E27FC236}">
                <a16:creationId xmlns:a16="http://schemas.microsoft.com/office/drawing/2014/main" id="{66F58B7A-FDD2-44F9-B6E7-C17E4F63AE84}"/>
              </a:ext>
            </a:extLst>
          </p:cNvPr>
          <p:cNvCxnSpPr>
            <a:cxnSpLocks/>
          </p:cNvCxnSpPr>
          <p:nvPr/>
        </p:nvCxnSpPr>
        <p:spPr>
          <a:xfrm flipH="1" flipV="1">
            <a:off x="3232484" y="3273280"/>
            <a:ext cx="4058654" cy="629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5B891528-B5B5-4200-8E1B-1F1E3DADFD73}"/>
              </a:ext>
            </a:extLst>
          </p:cNvPr>
          <p:cNvCxnSpPr>
            <a:cxnSpLocks/>
          </p:cNvCxnSpPr>
          <p:nvPr/>
        </p:nvCxnSpPr>
        <p:spPr>
          <a:xfrm flipH="1" flipV="1">
            <a:off x="4068908" y="4820654"/>
            <a:ext cx="2681960" cy="369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81C64F79-5CA7-4154-91B4-CFACE2377F0E}"/>
              </a:ext>
            </a:extLst>
          </p:cNvPr>
          <p:cNvSpPr/>
          <p:nvPr/>
        </p:nvSpPr>
        <p:spPr>
          <a:xfrm>
            <a:off x="2398296" y="1780476"/>
            <a:ext cx="320842" cy="329336"/>
          </a:xfrm>
          <a:prstGeom prst="rect">
            <a:avLst/>
          </a:prstGeom>
          <a:no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25286F68-369E-44D6-8013-BE14E2CA5F7D}"/>
              </a:ext>
            </a:extLst>
          </p:cNvPr>
          <p:cNvSpPr/>
          <p:nvPr/>
        </p:nvSpPr>
        <p:spPr>
          <a:xfrm>
            <a:off x="1796267" y="4558500"/>
            <a:ext cx="1181341" cy="329336"/>
          </a:xfrm>
          <a:prstGeom prst="rect">
            <a:avLst/>
          </a:prstGeom>
          <a:no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872033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noChangeAspect="1"/>
          </p:cNvSpPr>
          <p:nvPr>
            <p:ph type="sldNum" sz="quarter" idx="12"/>
          </p:nvPr>
        </p:nvSpPr>
        <p:spPr>
          <a:xfrm>
            <a:off x="6750868" y="80980"/>
            <a:ext cx="2057400" cy="365125"/>
          </a:xfrm>
        </p:spPr>
        <p:txBody>
          <a:bodyPr/>
          <a:lstStyle/>
          <a:p>
            <a:fld id="{28DC27F0-0AC4-4AD4-8B33-350A24432F15}" type="slidenum">
              <a:rPr lang="zh-CN" altLang="en-US" sz="1800" b="1" smtClean="0">
                <a:latin typeface="Times New Roman" panose="02020603050405020304" pitchFamily="18" charset="0"/>
                <a:cs typeface="Times New Roman" panose="02020603050405020304" pitchFamily="18" charset="0"/>
              </a:rPr>
              <a:t>29</a:t>
            </a:fld>
            <a:endParaRPr lang="zh-CN" altLang="en-US" sz="18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35732" y="0"/>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研究进展</a:t>
            </a:r>
          </a:p>
        </p:txBody>
      </p:sp>
      <p:sp>
        <p:nvSpPr>
          <p:cNvPr id="2" name="文本框 1">
            <a:extLst>
              <a:ext uri="{FF2B5EF4-FFF2-40B4-BE49-F238E27FC236}">
                <a16:creationId xmlns:a16="http://schemas.microsoft.com/office/drawing/2014/main" id="{6273A466-3DDC-4607-8170-5597D30220B5}"/>
              </a:ext>
            </a:extLst>
          </p:cNvPr>
          <p:cNvSpPr txBox="1"/>
          <p:nvPr/>
        </p:nvSpPr>
        <p:spPr>
          <a:xfrm>
            <a:off x="4114800" y="2987842"/>
            <a:ext cx="914400" cy="369332"/>
          </a:xfrm>
          <a:prstGeom prst="rect">
            <a:avLst/>
          </a:prstGeom>
          <a:noFill/>
        </p:spPr>
        <p:txBody>
          <a:bodyPr wrap="square" rtlCol="0">
            <a:spAutoFit/>
          </a:bodyPr>
          <a:lstStyle/>
          <a:p>
            <a:r>
              <a:rPr lang="en-US" altLang="zh-CN" dirty="0"/>
              <a:t>123</a:t>
            </a:r>
            <a:endParaRPr lang="zh-CN" altLang="en-US" dirty="0"/>
          </a:p>
        </p:txBody>
      </p:sp>
      <p:graphicFrame>
        <p:nvGraphicFramePr>
          <p:cNvPr id="4" name="对象 3">
            <a:extLst>
              <a:ext uri="{FF2B5EF4-FFF2-40B4-BE49-F238E27FC236}">
                <a16:creationId xmlns:a16="http://schemas.microsoft.com/office/drawing/2014/main" id="{C31DF069-A023-40DA-A609-F1B7FD47A559}"/>
              </a:ext>
            </a:extLst>
          </p:cNvPr>
          <p:cNvGraphicFramePr>
            <a:graphicFrameLocks noChangeAspect="1"/>
          </p:cNvGraphicFramePr>
          <p:nvPr/>
        </p:nvGraphicFramePr>
        <p:xfrm>
          <a:off x="6048208" y="710322"/>
          <a:ext cx="2501900" cy="649287"/>
        </p:xfrm>
        <a:graphic>
          <a:graphicData uri="http://schemas.openxmlformats.org/presentationml/2006/ole">
            <mc:AlternateContent xmlns:mc="http://schemas.openxmlformats.org/markup-compatibility/2006">
              <mc:Choice xmlns:v="urn:schemas-microsoft-com:vml" Requires="v">
                <p:oleObj spid="_x0000_s4098" name="Equation" r:id="rId3" imgW="2501107" imgH="649463" progId="Equation.DSMT4">
                  <p:embed/>
                </p:oleObj>
              </mc:Choice>
              <mc:Fallback>
                <p:oleObj name="Equation" r:id="rId3" imgW="2501107" imgH="649463" progId="Equation.DSMT4">
                  <p:embed/>
                  <p:pic>
                    <p:nvPicPr>
                      <p:cNvPr id="4" name="对象 3">
                        <a:extLst>
                          <a:ext uri="{FF2B5EF4-FFF2-40B4-BE49-F238E27FC236}">
                            <a16:creationId xmlns:a16="http://schemas.microsoft.com/office/drawing/2014/main" id="{C31DF069-A023-40DA-A609-F1B7FD47A559}"/>
                          </a:ext>
                        </a:extLst>
                      </p:cNvPr>
                      <p:cNvPicPr/>
                      <p:nvPr/>
                    </p:nvPicPr>
                    <p:blipFill>
                      <a:blip r:embed="rId4"/>
                      <a:stretch>
                        <a:fillRect/>
                      </a:stretch>
                    </p:blipFill>
                    <p:spPr>
                      <a:xfrm>
                        <a:off x="6048208" y="710322"/>
                        <a:ext cx="2501900" cy="649287"/>
                      </a:xfrm>
                      <a:prstGeom prst="rect">
                        <a:avLst/>
                      </a:prstGeom>
                    </p:spPr>
                  </p:pic>
                </p:oleObj>
              </mc:Fallback>
            </mc:AlternateContent>
          </a:graphicData>
        </a:graphic>
      </p:graphicFrame>
      <p:sp>
        <p:nvSpPr>
          <p:cNvPr id="11" name="文本框 10">
            <a:extLst>
              <a:ext uri="{FF2B5EF4-FFF2-40B4-BE49-F238E27FC236}">
                <a16:creationId xmlns:a16="http://schemas.microsoft.com/office/drawing/2014/main" id="{C87B766B-35FB-4791-A09C-A170A53C45B9}"/>
              </a:ext>
            </a:extLst>
          </p:cNvPr>
          <p:cNvSpPr txBox="1"/>
          <p:nvPr/>
        </p:nvSpPr>
        <p:spPr>
          <a:xfrm>
            <a:off x="232611" y="850300"/>
            <a:ext cx="4572000" cy="369332"/>
          </a:xfrm>
          <a:prstGeom prst="rect">
            <a:avLst/>
          </a:prstGeom>
          <a:noFill/>
        </p:spPr>
        <p:txBody>
          <a:bodyPr wrap="square">
            <a:spAutoFit/>
          </a:bodyPr>
          <a:lstStyle/>
          <a:p>
            <a:pPr marL="285750" indent="-285750">
              <a:buFont typeface="Wingdings" panose="05000000000000000000" pitchFamily="2" charset="2"/>
              <a:buChar char="n"/>
            </a:pPr>
            <a:r>
              <a:rPr lang="zh-CN" altLang="en-US" sz="1800" dirty="0">
                <a:latin typeface="新宋体" panose="02010609030101010101" pitchFamily="49" charset="-122"/>
                <a:ea typeface="新宋体" panose="02010609030101010101" pitchFamily="49" charset="-122"/>
              </a:rPr>
              <a:t>质量方程中的质量产生源项</a:t>
            </a:r>
            <a:r>
              <a:rPr lang="el-GR" altLang="zh-CN" sz="1800" i="1" dirty="0">
                <a:latin typeface="新宋体" panose="02010609030101010101" pitchFamily="49" charset="-122"/>
                <a:ea typeface="新宋体" panose="02010609030101010101" pitchFamily="49" charset="-122"/>
              </a:rPr>
              <a:t>φ</a:t>
            </a:r>
            <a:endParaRPr lang="en-US" altLang="zh-CN" sz="1800" i="1" dirty="0">
              <a:latin typeface="新宋体" panose="02010609030101010101" pitchFamily="49" charset="-122"/>
              <a:ea typeface="新宋体" panose="02010609030101010101" pitchFamily="49" charset="-122"/>
            </a:endParaRPr>
          </a:p>
        </p:txBody>
      </p:sp>
      <p:sp>
        <p:nvSpPr>
          <p:cNvPr id="12" name="文本框 11">
            <a:extLst>
              <a:ext uri="{FF2B5EF4-FFF2-40B4-BE49-F238E27FC236}">
                <a16:creationId xmlns:a16="http://schemas.microsoft.com/office/drawing/2014/main" id="{456F25EC-33E8-4834-88B0-653351F75B60}"/>
              </a:ext>
            </a:extLst>
          </p:cNvPr>
          <p:cNvSpPr txBox="1"/>
          <p:nvPr/>
        </p:nvSpPr>
        <p:spPr>
          <a:xfrm>
            <a:off x="4900863" y="855918"/>
            <a:ext cx="4572000" cy="369332"/>
          </a:xfrm>
          <a:prstGeom prst="rect">
            <a:avLst/>
          </a:prstGeom>
          <a:noFill/>
        </p:spPr>
        <p:txBody>
          <a:bodyPr wrap="square">
            <a:spAutoFit/>
          </a:bodyPr>
          <a:lstStyle/>
          <a:p>
            <a:r>
              <a:rPr lang="zh-CN" altLang="en-US" sz="1800" dirty="0">
                <a:latin typeface="新宋体" panose="02010609030101010101" pitchFamily="49" charset="-122"/>
                <a:ea typeface="新宋体" panose="02010609030101010101" pitchFamily="49" charset="-122"/>
              </a:rPr>
              <a:t>质量方程</a:t>
            </a:r>
            <a:endParaRPr lang="zh-CN" altLang="en-US" dirty="0"/>
          </a:p>
        </p:txBody>
      </p:sp>
      <p:sp>
        <p:nvSpPr>
          <p:cNvPr id="25" name="文本框 24">
            <a:extLst>
              <a:ext uri="{FF2B5EF4-FFF2-40B4-BE49-F238E27FC236}">
                <a16:creationId xmlns:a16="http://schemas.microsoft.com/office/drawing/2014/main" id="{6EEFBD9B-7E3F-46A5-8F86-116EB0C298FE}"/>
              </a:ext>
            </a:extLst>
          </p:cNvPr>
          <p:cNvSpPr txBox="1"/>
          <p:nvPr/>
        </p:nvSpPr>
        <p:spPr>
          <a:xfrm>
            <a:off x="0" y="1399442"/>
            <a:ext cx="7585910" cy="307777"/>
          </a:xfrm>
          <a:prstGeom prst="rect">
            <a:avLst/>
          </a:prstGeom>
          <a:noFill/>
        </p:spPr>
        <p:txBody>
          <a:bodyPr wrap="square">
            <a:spAutoFit/>
          </a:bodyPr>
          <a:lstStyle/>
          <a:p>
            <a:pPr indent="266700" algn="just"/>
            <a:r>
              <a:rPr lang="zh-CN" altLang="zh-CN" sz="1400" kern="100" dirty="0">
                <a:solidFill>
                  <a:srgbClr val="7030A0"/>
                </a:solidFill>
                <a:effectLst/>
                <a:latin typeface="等线" panose="02010600030101010101" pitchFamily="2" charset="-122"/>
                <a:ea typeface="等线" panose="02010600030101010101" pitchFamily="2" charset="-122"/>
                <a:cs typeface="Times New Roman" panose="02020603050405020304" pitchFamily="18" charset="0"/>
              </a:rPr>
              <a:t>下为《</a:t>
            </a:r>
            <a:r>
              <a:rPr lang="en-US" altLang="zh-CN" sz="1400" kern="100" dirty="0">
                <a:solidFill>
                  <a:srgbClr val="7030A0"/>
                </a:solidFill>
                <a:effectLst/>
                <a:latin typeface="等线" panose="02010600030101010101" pitchFamily="2" charset="-122"/>
                <a:ea typeface="等线" panose="02010600030101010101" pitchFamily="2" charset="-122"/>
                <a:cs typeface="Times New Roman" panose="02020603050405020304" pitchFamily="18" charset="0"/>
              </a:rPr>
              <a:t>Thermal Hydraulics</a:t>
            </a:r>
            <a:r>
              <a:rPr lang="zh-CN" altLang="zh-CN" sz="1400" kern="100" dirty="0">
                <a:solidFill>
                  <a:srgbClr val="7030A0"/>
                </a:solidFill>
                <a:effectLst/>
                <a:latin typeface="等线" panose="02010600030101010101" pitchFamily="2" charset="-122"/>
                <a:ea typeface="等线" panose="02010600030101010101" pitchFamily="2" charset="-122"/>
                <a:cs typeface="Times New Roman" panose="02020603050405020304" pitchFamily="18" charset="0"/>
              </a:rPr>
              <a:t>》的</a:t>
            </a:r>
            <a:r>
              <a:rPr lang="zh-CN" altLang="en-US" sz="1400" kern="100" dirty="0">
                <a:solidFill>
                  <a:srgbClr val="7030A0"/>
                </a:solidFill>
                <a:effectLst/>
                <a:latin typeface="等线" panose="02010600030101010101" pitchFamily="2" charset="-122"/>
                <a:ea typeface="等线" panose="02010600030101010101" pitchFamily="2" charset="-122"/>
                <a:cs typeface="Times New Roman" panose="02020603050405020304" pitchFamily="18" charset="0"/>
              </a:rPr>
              <a:t>质量</a:t>
            </a:r>
            <a:r>
              <a:rPr lang="zh-CN" altLang="en-US" sz="1400" kern="100" dirty="0">
                <a:solidFill>
                  <a:srgbClr val="7030A0"/>
                </a:solidFill>
                <a:latin typeface="等线" panose="02010600030101010101" pitchFamily="2" charset="-122"/>
                <a:ea typeface="等线" panose="02010600030101010101" pitchFamily="2" charset="-122"/>
                <a:cs typeface="Times New Roman" panose="02020603050405020304" pitchFamily="18" charset="0"/>
              </a:rPr>
              <a:t>守恒方程</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aphicFrame>
        <p:nvGraphicFramePr>
          <p:cNvPr id="24" name="对象 23">
            <a:extLst>
              <a:ext uri="{FF2B5EF4-FFF2-40B4-BE49-F238E27FC236}">
                <a16:creationId xmlns:a16="http://schemas.microsoft.com/office/drawing/2014/main" id="{40A5197F-44A9-45FE-A0BE-0954B9A88AAF}"/>
              </a:ext>
            </a:extLst>
          </p:cNvPr>
          <p:cNvGraphicFramePr>
            <a:graphicFrameLocks noChangeAspect="1"/>
          </p:cNvGraphicFramePr>
          <p:nvPr/>
        </p:nvGraphicFramePr>
        <p:xfrm>
          <a:off x="1040327" y="1763498"/>
          <a:ext cx="2050602" cy="584032"/>
        </p:xfrm>
        <a:graphic>
          <a:graphicData uri="http://schemas.openxmlformats.org/presentationml/2006/ole">
            <mc:AlternateContent xmlns:mc="http://schemas.openxmlformats.org/markup-compatibility/2006">
              <mc:Choice xmlns:v="urn:schemas-microsoft-com:vml" Requires="v">
                <p:oleObj spid="_x0000_s4099" name="Equation" r:id="rId5" imgW="1504912" imgH="428775" progId="Equation.DSMT4">
                  <p:embed/>
                </p:oleObj>
              </mc:Choice>
              <mc:Fallback>
                <p:oleObj name="Equation" r:id="rId5" imgW="1504912" imgH="428775" progId="Equation.DSMT4">
                  <p:embed/>
                  <p:pic>
                    <p:nvPicPr>
                      <p:cNvPr id="24" name="对象 23">
                        <a:extLst>
                          <a:ext uri="{FF2B5EF4-FFF2-40B4-BE49-F238E27FC236}">
                            <a16:creationId xmlns:a16="http://schemas.microsoft.com/office/drawing/2014/main" id="{40A5197F-44A9-45FE-A0BE-0954B9A88AAF}"/>
                          </a:ext>
                        </a:extLst>
                      </p:cNvPr>
                      <p:cNvPicPr/>
                      <p:nvPr/>
                    </p:nvPicPr>
                    <p:blipFill>
                      <a:blip r:embed="rId6"/>
                      <a:stretch>
                        <a:fillRect/>
                      </a:stretch>
                    </p:blipFill>
                    <p:spPr>
                      <a:xfrm>
                        <a:off x="1040327" y="1763498"/>
                        <a:ext cx="2050602" cy="584032"/>
                      </a:xfrm>
                      <a:prstGeom prst="rect">
                        <a:avLst/>
                      </a:prstGeom>
                    </p:spPr>
                  </p:pic>
                </p:oleObj>
              </mc:Fallback>
            </mc:AlternateContent>
          </a:graphicData>
        </a:graphic>
      </p:graphicFrame>
      <p:pic>
        <p:nvPicPr>
          <p:cNvPr id="43" name="图片 42">
            <a:extLst>
              <a:ext uri="{FF2B5EF4-FFF2-40B4-BE49-F238E27FC236}">
                <a16:creationId xmlns:a16="http://schemas.microsoft.com/office/drawing/2014/main" id="{53932BB3-9EA5-4027-966C-045387FE6026}"/>
              </a:ext>
            </a:extLst>
          </p:cNvPr>
          <p:cNvPicPr>
            <a:picLocks noChangeAspect="1"/>
          </p:cNvPicPr>
          <p:nvPr/>
        </p:nvPicPr>
        <p:blipFill>
          <a:blip r:embed="rId7"/>
          <a:stretch>
            <a:fillRect/>
          </a:stretch>
        </p:blipFill>
        <p:spPr>
          <a:xfrm>
            <a:off x="232611" y="2446381"/>
            <a:ext cx="6215164" cy="316201"/>
          </a:xfrm>
          <a:prstGeom prst="rect">
            <a:avLst/>
          </a:prstGeom>
        </p:spPr>
      </p:pic>
      <p:sp>
        <p:nvSpPr>
          <p:cNvPr id="44" name="矩形: 圆角 43">
            <a:extLst>
              <a:ext uri="{FF2B5EF4-FFF2-40B4-BE49-F238E27FC236}">
                <a16:creationId xmlns:a16="http://schemas.microsoft.com/office/drawing/2014/main" id="{9345AB11-101C-4D19-824E-2D44C2FECB7E}"/>
              </a:ext>
            </a:extLst>
          </p:cNvPr>
          <p:cNvSpPr/>
          <p:nvPr/>
        </p:nvSpPr>
        <p:spPr>
          <a:xfrm>
            <a:off x="232612" y="1369757"/>
            <a:ext cx="7058526" cy="1486401"/>
          </a:xfrm>
          <a:prstGeom prst="roundRect">
            <a:avLst/>
          </a:prstGeom>
          <a:noFill/>
          <a:ln>
            <a:solidFill>
              <a:srgbClr val="7030A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A4F7FDF8-896C-4063-ADA6-4C18FB12AFA8}"/>
              </a:ext>
            </a:extLst>
          </p:cNvPr>
          <p:cNvSpPr/>
          <p:nvPr/>
        </p:nvSpPr>
        <p:spPr>
          <a:xfrm>
            <a:off x="3384884" y="2454805"/>
            <a:ext cx="3048000" cy="307777"/>
          </a:xfrm>
          <a:prstGeom prst="rect">
            <a:avLst/>
          </a:prstGeom>
          <a:no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EC4DF9B5-E3E2-45DB-B6D1-5505E8D02A8E}"/>
              </a:ext>
            </a:extLst>
          </p:cNvPr>
          <p:cNvSpPr txBox="1"/>
          <p:nvPr/>
        </p:nvSpPr>
        <p:spPr>
          <a:xfrm>
            <a:off x="232612" y="3216510"/>
            <a:ext cx="4572000" cy="369332"/>
          </a:xfrm>
          <a:prstGeom prst="rect">
            <a:avLst/>
          </a:prstGeom>
          <a:noFill/>
        </p:spPr>
        <p:txBody>
          <a:bodyPr wrap="square">
            <a:spAutoFit/>
          </a:bodyPr>
          <a:lstStyle/>
          <a:p>
            <a:pPr marL="285750" indent="-285750">
              <a:buFont typeface="Wingdings" panose="05000000000000000000" pitchFamily="2" charset="2"/>
              <a:buChar char="n"/>
            </a:pPr>
            <a:r>
              <a:rPr lang="zh-CN" altLang="en-US" dirty="0">
                <a:latin typeface="新宋体" panose="02010609030101010101" pitchFamily="49" charset="-122"/>
                <a:ea typeface="新宋体" panose="02010609030101010101" pitchFamily="49" charset="-122"/>
              </a:rPr>
              <a:t>能</a:t>
            </a:r>
            <a:r>
              <a:rPr lang="zh-CN" altLang="en-US" sz="1800" dirty="0">
                <a:latin typeface="新宋体" panose="02010609030101010101" pitchFamily="49" charset="-122"/>
                <a:ea typeface="新宋体" panose="02010609030101010101" pitchFamily="49" charset="-122"/>
              </a:rPr>
              <a:t>量方程中的分散热传导项</a:t>
            </a:r>
            <a:endParaRPr lang="en-US" altLang="zh-CN" sz="1800" i="1" dirty="0">
              <a:latin typeface="新宋体" panose="02010609030101010101" pitchFamily="49" charset="-122"/>
              <a:ea typeface="新宋体" panose="02010609030101010101" pitchFamily="49" charset="-122"/>
            </a:endParaRPr>
          </a:p>
        </p:txBody>
      </p:sp>
      <p:graphicFrame>
        <p:nvGraphicFramePr>
          <p:cNvPr id="49" name="对象 48">
            <a:extLst>
              <a:ext uri="{FF2B5EF4-FFF2-40B4-BE49-F238E27FC236}">
                <a16:creationId xmlns:a16="http://schemas.microsoft.com/office/drawing/2014/main" id="{7C5EDEA2-0D30-4D5A-80F0-FF476FF8A515}"/>
              </a:ext>
            </a:extLst>
          </p:cNvPr>
          <p:cNvGraphicFramePr>
            <a:graphicFrameLocks noChangeAspect="1"/>
          </p:cNvGraphicFramePr>
          <p:nvPr/>
        </p:nvGraphicFramePr>
        <p:xfrm>
          <a:off x="232611" y="3630511"/>
          <a:ext cx="8762550" cy="755050"/>
        </p:xfrm>
        <a:graphic>
          <a:graphicData uri="http://schemas.openxmlformats.org/presentationml/2006/ole">
            <mc:AlternateContent xmlns:mc="http://schemas.openxmlformats.org/markup-compatibility/2006">
              <mc:Choice xmlns:v="urn:schemas-microsoft-com:vml" Requires="v">
                <p:oleObj spid="_x0000_s4100" name="Equation" r:id="rId8" imgW="5600520" imgH="482400" progId="Equation.DSMT4">
                  <p:embed/>
                </p:oleObj>
              </mc:Choice>
              <mc:Fallback>
                <p:oleObj name="Equation" r:id="rId8" imgW="5600520" imgH="482400" progId="Equation.DSMT4">
                  <p:embed/>
                  <p:pic>
                    <p:nvPicPr>
                      <p:cNvPr id="49" name="对象 48">
                        <a:extLst>
                          <a:ext uri="{FF2B5EF4-FFF2-40B4-BE49-F238E27FC236}">
                            <a16:creationId xmlns:a16="http://schemas.microsoft.com/office/drawing/2014/main" id="{7C5EDEA2-0D30-4D5A-80F0-FF476FF8A515}"/>
                          </a:ext>
                        </a:extLst>
                      </p:cNvPr>
                      <p:cNvPicPr/>
                      <p:nvPr/>
                    </p:nvPicPr>
                    <p:blipFill>
                      <a:blip r:embed="rId9"/>
                      <a:stretch>
                        <a:fillRect/>
                      </a:stretch>
                    </p:blipFill>
                    <p:spPr>
                      <a:xfrm>
                        <a:off x="232611" y="3630511"/>
                        <a:ext cx="8762550" cy="755050"/>
                      </a:xfrm>
                      <a:prstGeom prst="rect">
                        <a:avLst/>
                      </a:prstGeom>
                    </p:spPr>
                  </p:pic>
                </p:oleObj>
              </mc:Fallback>
            </mc:AlternateContent>
          </a:graphicData>
        </a:graphic>
      </p:graphicFrame>
      <p:sp>
        <p:nvSpPr>
          <p:cNvPr id="51" name="矩形 50">
            <a:extLst>
              <a:ext uri="{FF2B5EF4-FFF2-40B4-BE49-F238E27FC236}">
                <a16:creationId xmlns:a16="http://schemas.microsoft.com/office/drawing/2014/main" id="{E86FEA45-7829-422D-B553-CDDD07D84DD9}"/>
              </a:ext>
            </a:extLst>
          </p:cNvPr>
          <p:cNvSpPr/>
          <p:nvPr/>
        </p:nvSpPr>
        <p:spPr>
          <a:xfrm>
            <a:off x="3384884" y="3624894"/>
            <a:ext cx="2927684" cy="735302"/>
          </a:xfrm>
          <a:prstGeom prst="rect">
            <a:avLst/>
          </a:prstGeom>
          <a:no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F208E420-45C5-439F-88C6-D9A633CA89E3}"/>
              </a:ext>
            </a:extLst>
          </p:cNvPr>
          <p:cNvSpPr txBox="1"/>
          <p:nvPr/>
        </p:nvSpPr>
        <p:spPr>
          <a:xfrm>
            <a:off x="287606" y="4529162"/>
            <a:ext cx="690962" cy="369332"/>
          </a:xfrm>
          <a:prstGeom prst="rect">
            <a:avLst/>
          </a:prstGeom>
          <a:noFill/>
        </p:spPr>
        <p:txBody>
          <a:bodyPr wrap="square" rtlCol="0">
            <a:spAutoFit/>
          </a:bodyPr>
          <a:lstStyle/>
          <a:p>
            <a:r>
              <a:rPr lang="zh-CN" altLang="en-US" dirty="0">
                <a:solidFill>
                  <a:srgbClr val="7030A0"/>
                </a:solidFill>
                <a:latin typeface="黑体" panose="02010609060101010101" pitchFamily="49" charset="-122"/>
                <a:ea typeface="黑体" panose="02010609060101010101" pitchFamily="49" charset="-122"/>
              </a:rPr>
              <a:t>结论：</a:t>
            </a:r>
          </a:p>
        </p:txBody>
      </p:sp>
      <p:sp>
        <p:nvSpPr>
          <p:cNvPr id="53" name="文本框 52">
            <a:extLst>
              <a:ext uri="{FF2B5EF4-FFF2-40B4-BE49-F238E27FC236}">
                <a16:creationId xmlns:a16="http://schemas.microsoft.com/office/drawing/2014/main" id="{60912BA2-CE4E-4B9B-81FD-41692B8ADBA0}"/>
              </a:ext>
            </a:extLst>
          </p:cNvPr>
          <p:cNvSpPr txBox="1"/>
          <p:nvPr/>
        </p:nvSpPr>
        <p:spPr>
          <a:xfrm>
            <a:off x="1040327" y="4529162"/>
            <a:ext cx="2777694" cy="1754326"/>
          </a:xfrm>
          <a:prstGeom prst="rect">
            <a:avLst/>
          </a:prstGeom>
          <a:noFill/>
        </p:spPr>
        <p:txBody>
          <a:bodyPr wrap="square" rtlCol="0">
            <a:spAutoFit/>
          </a:bodyPr>
          <a:lstStyle/>
          <a:p>
            <a:r>
              <a:rPr lang="en-US" altLang="zh-CN" dirty="0">
                <a:solidFill>
                  <a:srgbClr val="7030A0"/>
                </a:solidFill>
                <a:latin typeface="黑体" panose="02010609060101010101" pitchFamily="49" charset="-122"/>
                <a:ea typeface="黑体" panose="02010609060101010101" pitchFamily="49" charset="-122"/>
              </a:rPr>
              <a:t>1.</a:t>
            </a:r>
            <a:r>
              <a:rPr lang="zh-CN" altLang="en-US" dirty="0">
                <a:solidFill>
                  <a:srgbClr val="7030A0"/>
                </a:solidFill>
                <a:latin typeface="黑体" panose="02010609060101010101" pitchFamily="49" charset="-122"/>
                <a:ea typeface="黑体" panose="02010609060101010101" pitchFamily="49" charset="-122"/>
              </a:rPr>
              <a:t>需要考虑流体的热传导</a:t>
            </a:r>
            <a:endParaRPr lang="en-US" altLang="zh-CN" dirty="0">
              <a:solidFill>
                <a:srgbClr val="7030A0"/>
              </a:solidFill>
              <a:latin typeface="黑体" panose="02010609060101010101" pitchFamily="49" charset="-122"/>
              <a:ea typeface="黑体" panose="02010609060101010101" pitchFamily="49" charset="-122"/>
            </a:endParaRPr>
          </a:p>
          <a:p>
            <a:r>
              <a:rPr lang="en-US" altLang="zh-CN" dirty="0">
                <a:solidFill>
                  <a:srgbClr val="7030A0"/>
                </a:solidFill>
                <a:latin typeface="黑体" panose="02010609060101010101" pitchFamily="49" charset="-122"/>
                <a:ea typeface="黑体" panose="02010609060101010101" pitchFamily="49" charset="-122"/>
              </a:rPr>
              <a:t>2.</a:t>
            </a:r>
            <a:r>
              <a:rPr lang="zh-CN" altLang="en-US" dirty="0">
                <a:solidFill>
                  <a:srgbClr val="7030A0"/>
                </a:solidFill>
                <a:latin typeface="黑体" panose="02010609060101010101" pitchFamily="49" charset="-122"/>
                <a:ea typeface="黑体" panose="02010609060101010101" pitchFamily="49" charset="-122"/>
              </a:rPr>
              <a:t>各向异性，流动方向和垂直于流动方向不同</a:t>
            </a:r>
            <a:endParaRPr lang="en-US" altLang="zh-CN" dirty="0">
              <a:solidFill>
                <a:srgbClr val="7030A0"/>
              </a:solidFill>
              <a:latin typeface="黑体" panose="02010609060101010101" pitchFamily="49" charset="-122"/>
              <a:ea typeface="黑体" panose="02010609060101010101" pitchFamily="49" charset="-122"/>
            </a:endParaRPr>
          </a:p>
          <a:p>
            <a:r>
              <a:rPr lang="en-US" altLang="zh-CN" dirty="0">
                <a:solidFill>
                  <a:srgbClr val="7030A0"/>
                </a:solidFill>
                <a:latin typeface="黑体" panose="02010609060101010101" pitchFamily="49" charset="-122"/>
                <a:ea typeface="黑体" panose="02010609060101010101" pitchFamily="49" charset="-122"/>
              </a:rPr>
              <a:t>3.</a:t>
            </a:r>
            <a:r>
              <a:rPr lang="zh-CN" altLang="en-US" dirty="0">
                <a:solidFill>
                  <a:srgbClr val="7030A0"/>
                </a:solidFill>
                <a:latin typeface="黑体" panose="02010609060101010101" pitchFamily="49" charset="-122"/>
                <a:ea typeface="黑体" panose="02010609060101010101" pitchFamily="49" charset="-122"/>
              </a:rPr>
              <a:t>统一采用垂直流动方向</a:t>
            </a:r>
            <a:endParaRPr lang="en-US" altLang="zh-CN" dirty="0">
              <a:solidFill>
                <a:srgbClr val="7030A0"/>
              </a:solidFill>
              <a:latin typeface="黑体" panose="02010609060101010101" pitchFamily="49" charset="-122"/>
              <a:ea typeface="黑体" panose="02010609060101010101" pitchFamily="49" charset="-122"/>
            </a:endParaRPr>
          </a:p>
          <a:p>
            <a:r>
              <a:rPr lang="en-US" altLang="zh-CN" dirty="0">
                <a:solidFill>
                  <a:srgbClr val="7030A0"/>
                </a:solidFill>
                <a:latin typeface="黑体" panose="02010609060101010101" pitchFamily="49" charset="-122"/>
                <a:ea typeface="黑体" panose="02010609060101010101" pitchFamily="49" charset="-122"/>
              </a:rPr>
              <a:t>4.</a:t>
            </a:r>
            <a:r>
              <a:rPr lang="zh-CN" altLang="en-US" dirty="0">
                <a:solidFill>
                  <a:srgbClr val="7030A0"/>
                </a:solidFill>
                <a:latin typeface="黑体" panose="02010609060101010101" pitchFamily="49" charset="-122"/>
                <a:ea typeface="黑体" panose="02010609060101010101" pitchFamily="49" charset="-122"/>
              </a:rPr>
              <a:t>在没有燃料球的堆芯区域，可以删去这一项</a:t>
            </a:r>
          </a:p>
        </p:txBody>
      </p:sp>
      <p:sp>
        <p:nvSpPr>
          <p:cNvPr id="56" name="文本框 55">
            <a:extLst>
              <a:ext uri="{FF2B5EF4-FFF2-40B4-BE49-F238E27FC236}">
                <a16:creationId xmlns:a16="http://schemas.microsoft.com/office/drawing/2014/main" id="{E736B0AB-D3FA-4E5E-A160-24E2B451A681}"/>
              </a:ext>
            </a:extLst>
          </p:cNvPr>
          <p:cNvSpPr txBox="1"/>
          <p:nvPr/>
        </p:nvSpPr>
        <p:spPr>
          <a:xfrm>
            <a:off x="3944353" y="4529162"/>
            <a:ext cx="5050808" cy="1754326"/>
          </a:xfrm>
          <a:prstGeom prst="rect">
            <a:avLst/>
          </a:prstGeom>
          <a:noFill/>
        </p:spPr>
        <p:txBody>
          <a:bodyPr wrap="square">
            <a:spAutoFit/>
          </a:bodyPr>
          <a:lstStyle/>
          <a:p>
            <a:r>
              <a:rPr lang="zh-CN" altLang="zh-CN" sz="1800" u="sng" dirty="0">
                <a:effectLst/>
                <a:ea typeface="等线" panose="02010600030101010101" pitchFamily="2" charset="-122"/>
                <a:cs typeface="Times New Roman" panose="02020603050405020304" pitchFamily="18" charset="0"/>
              </a:rPr>
              <a:t>它描述了细小结构内单个流体颗粒之间的热交换（</a:t>
            </a:r>
            <a:r>
              <a:rPr lang="en-US" altLang="zh-CN" sz="1800" u="sng" dirty="0">
                <a:effectLst/>
                <a:ea typeface="等线" panose="02010600030101010101" pitchFamily="2" charset="-122"/>
                <a:cs typeface="Times New Roman" panose="02020603050405020304" pitchFamily="18" charset="0"/>
              </a:rPr>
              <a:t>"</a:t>
            </a:r>
            <a:r>
              <a:rPr lang="zh-CN" altLang="zh-CN" sz="1800" u="sng" dirty="0">
                <a:effectLst/>
                <a:ea typeface="等线" panose="02010600030101010101" pitchFamily="2" charset="-122"/>
                <a:cs typeface="Times New Roman" panose="02020603050405020304" pitchFamily="18" charset="0"/>
              </a:rPr>
              <a:t>编织流</a:t>
            </a:r>
            <a:r>
              <a:rPr lang="en-US" altLang="zh-CN" sz="1800" u="sng" dirty="0">
                <a:effectLst/>
                <a:ea typeface="等线" panose="02010600030101010101" pitchFamily="2" charset="-122"/>
                <a:cs typeface="Times New Roman" panose="02020603050405020304" pitchFamily="18" charset="0"/>
              </a:rPr>
              <a:t>"</a:t>
            </a:r>
            <a:r>
              <a:rPr lang="zh-CN" altLang="zh-CN" sz="1800" u="sng" dirty="0">
                <a:effectLst/>
                <a:ea typeface="等线" panose="02010600030101010101" pitchFamily="2" charset="-122"/>
                <a:cs typeface="Times New Roman" panose="02020603050405020304" pitchFamily="18" charset="0"/>
              </a:rPr>
              <a:t>），而这种热交换在球状体中是无法通过与宏观流动的热传输检测出来的。</a:t>
            </a:r>
            <a:r>
              <a:rPr lang="zh-CN" altLang="zh-CN" sz="1800" dirty="0">
                <a:effectLst/>
                <a:ea typeface="等线" panose="02010600030101010101" pitchFamily="2" charset="-122"/>
                <a:cs typeface="Times New Roman" panose="02020603050405020304" pitchFamily="18" charset="0"/>
              </a:rPr>
              <a:t>这种</a:t>
            </a:r>
            <a:r>
              <a:rPr lang="zh-CN" altLang="zh-CN" sz="1800" dirty="0">
                <a:solidFill>
                  <a:srgbClr val="FF0000"/>
                </a:solidFill>
                <a:effectLst/>
                <a:ea typeface="等线" panose="02010600030101010101" pitchFamily="2" charset="-122"/>
                <a:cs typeface="Times New Roman" panose="02020603050405020304" pitchFamily="18" charset="0"/>
              </a:rPr>
              <a:t>分散的热传输</a:t>
            </a:r>
            <a:r>
              <a:rPr lang="zh-CN" altLang="zh-CN" sz="1800" dirty="0">
                <a:effectLst/>
                <a:ea typeface="等线" panose="02010600030101010101" pitchFamily="2" charset="-122"/>
                <a:cs typeface="Times New Roman" panose="02020603050405020304" pitchFamily="18" charset="0"/>
              </a:rPr>
              <a:t>是气体的材料值、质量流密度和</a:t>
            </a:r>
            <a:r>
              <a:rPr lang="zh-CN" altLang="zh-CN" sz="1800" u="sng" dirty="0">
                <a:effectLst/>
                <a:ea typeface="等线" panose="02010600030101010101" pitchFamily="2" charset="-122"/>
                <a:cs typeface="Times New Roman" panose="02020603050405020304" pitchFamily="18" charset="0"/>
              </a:rPr>
              <a:t>所考虑方向的温度梯度的函数</a:t>
            </a:r>
            <a:r>
              <a:rPr lang="zh-CN" altLang="zh-CN" sz="1800" dirty="0">
                <a:effectLst/>
                <a:ea typeface="等线" panose="02010600030101010101" pitchFamily="2" charset="-122"/>
                <a:cs typeface="Times New Roman" panose="02020603050405020304" pitchFamily="18" charset="0"/>
              </a:rPr>
              <a:t>。它可以在现象学上</a:t>
            </a:r>
            <a:r>
              <a:rPr lang="zh-CN" altLang="zh-CN" sz="1800" u="sng" dirty="0">
                <a:effectLst/>
                <a:ea typeface="等线" panose="02010600030101010101" pitchFamily="2" charset="-122"/>
                <a:cs typeface="Times New Roman" panose="02020603050405020304" pitchFamily="18" charset="0"/>
              </a:rPr>
              <a:t>被视为热传导</a:t>
            </a:r>
            <a:r>
              <a:rPr lang="zh-CN" altLang="zh-CN" sz="1800" dirty="0">
                <a:effectLst/>
                <a:ea typeface="等线" panose="02010600030101010101" pitchFamily="2"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25815501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noChangeAspect="1"/>
          </p:cNvSpPr>
          <p:nvPr>
            <p:ph type="sldNum" sz="quarter" idx="12"/>
          </p:nvPr>
        </p:nvSpPr>
        <p:spPr>
          <a:xfrm>
            <a:off x="6750868" y="80980"/>
            <a:ext cx="2057400" cy="365125"/>
          </a:xfrm>
        </p:spPr>
        <p:txBody>
          <a:bodyPr/>
          <a:lstStyle/>
          <a:p>
            <a:fld id="{28DC27F0-0AC4-4AD4-8B33-350A24432F15}" type="slidenum">
              <a:rPr lang="zh-CN" altLang="en-US" sz="1800" b="1" smtClean="0">
                <a:latin typeface="Times New Roman" panose="02020603050405020304" pitchFamily="18" charset="0"/>
                <a:cs typeface="Times New Roman" panose="02020603050405020304" pitchFamily="18" charset="0"/>
              </a:rPr>
              <a:t>3</a:t>
            </a:fld>
            <a:endParaRPr lang="zh-CN" altLang="en-US" sz="18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35732" y="0"/>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研究进展</a:t>
            </a:r>
          </a:p>
        </p:txBody>
      </p:sp>
      <p:sp>
        <p:nvSpPr>
          <p:cNvPr id="100" name="文本框 99"/>
          <p:cNvSpPr txBox="1"/>
          <p:nvPr/>
        </p:nvSpPr>
        <p:spPr>
          <a:xfrm>
            <a:off x="518160" y="822325"/>
            <a:ext cx="6577330" cy="491490"/>
          </a:xfrm>
          <a:prstGeom prst="rect">
            <a:avLst/>
          </a:prstGeom>
          <a:noFill/>
          <a:ln w="9525">
            <a:noFill/>
          </a:ln>
        </p:spPr>
        <p:txBody>
          <a:bodyPr wrap="square">
            <a:spAutoFit/>
          </a:bodyPr>
          <a:lstStyle/>
          <a:p>
            <a:pPr indent="0"/>
            <a:r>
              <a:rPr lang="zh-CN" sz="2600" b="1">
                <a:ea typeface="宋体" panose="02010600030101010101" pitchFamily="2" charset="-122"/>
              </a:rPr>
              <a:t>球床固相热传导方程（固相球床温场的计算）</a:t>
            </a:r>
          </a:p>
        </p:txBody>
      </p:sp>
      <p:pic>
        <p:nvPicPr>
          <p:cNvPr id="2" name="图片 1"/>
          <p:cNvPicPr>
            <a:picLocks noChangeAspect="1"/>
          </p:cNvPicPr>
          <p:nvPr/>
        </p:nvPicPr>
        <p:blipFill>
          <a:blip r:embed="rId2"/>
          <a:stretch>
            <a:fillRect/>
          </a:stretch>
        </p:blipFill>
        <p:spPr>
          <a:xfrm>
            <a:off x="2435860" y="1790700"/>
            <a:ext cx="4453890" cy="839470"/>
          </a:xfrm>
          <a:prstGeom prst="rect">
            <a:avLst/>
          </a:prstGeom>
          <a:noFill/>
          <a:ln>
            <a:solidFill>
              <a:srgbClr val="FFFFFF"/>
            </a:solidFill>
          </a:ln>
          <a:effectLst>
            <a:softEdge rad="12700"/>
          </a:effectLst>
        </p:spPr>
      </p:pic>
      <p:sp>
        <p:nvSpPr>
          <p:cNvPr id="3" name="文本框 2"/>
          <p:cNvSpPr txBox="1"/>
          <p:nvPr/>
        </p:nvSpPr>
        <p:spPr>
          <a:xfrm>
            <a:off x="519430" y="2724150"/>
            <a:ext cx="8290560" cy="1014730"/>
          </a:xfrm>
          <a:prstGeom prst="rect">
            <a:avLst/>
          </a:prstGeom>
          <a:noFill/>
          <a:ln w="9525">
            <a:noFill/>
          </a:ln>
        </p:spPr>
        <p:txBody>
          <a:bodyPr wrap="square">
            <a:spAutoFit/>
          </a:bodyPr>
          <a:lstStyle/>
          <a:p>
            <a:pPr indent="266700"/>
            <a:r>
              <a:rPr lang="zh-CN" sz="2000" b="0">
                <a:latin typeface="+mn-ea"/>
                <a:cs typeface="+mn-ea"/>
              </a:rPr>
              <a:t>其中，</a:t>
            </a:r>
            <a:r>
              <a:rPr lang="en-US" sz="2000" b="0">
                <a:latin typeface="+mn-ea"/>
                <a:cs typeface="+mn-ea"/>
              </a:rPr>
              <a:t>T</a:t>
            </a:r>
            <a:r>
              <a:rPr lang="zh-CN" sz="2000" b="0">
                <a:latin typeface="+mn-ea"/>
                <a:cs typeface="+mn-ea"/>
              </a:rPr>
              <a:t>为球床固相温度</a:t>
            </a:r>
            <a:r>
              <a:rPr lang="en-US" sz="2000" b="0">
                <a:latin typeface="+mn-ea"/>
                <a:cs typeface="+mn-ea"/>
              </a:rPr>
              <a:t>; c</a:t>
            </a:r>
            <a:r>
              <a:rPr lang="en-US" sz="2000" b="0" baseline="-25000">
                <a:latin typeface="+mn-ea"/>
                <a:cs typeface="+mn-ea"/>
              </a:rPr>
              <a:t>p</a:t>
            </a:r>
            <a:r>
              <a:rPr lang="zh-CN" sz="2000" b="0">
                <a:latin typeface="+mn-ea"/>
                <a:cs typeface="+mn-ea"/>
              </a:rPr>
              <a:t>为球床定压热容</a:t>
            </a:r>
            <a:r>
              <a:rPr lang="en-US" sz="2000" b="0">
                <a:latin typeface="+mn-ea"/>
                <a:cs typeface="+mn-ea"/>
              </a:rPr>
              <a:t>;λ</a:t>
            </a:r>
            <a:r>
              <a:rPr lang="en-US" sz="2000" b="0" baseline="-25000">
                <a:latin typeface="+mn-ea"/>
                <a:cs typeface="+mn-ea"/>
              </a:rPr>
              <a:t>e</a:t>
            </a:r>
            <a:r>
              <a:rPr lang="zh-CN" sz="2000" b="0">
                <a:solidFill>
                  <a:schemeClr val="tx1"/>
                </a:solidFill>
                <a:latin typeface="+mn-ea"/>
                <a:cs typeface="+mn-ea"/>
              </a:rPr>
              <a:t>球床固相等效热导率</a:t>
            </a:r>
            <a:r>
              <a:rPr lang="en-US" sz="2000" b="0">
                <a:solidFill>
                  <a:schemeClr val="tx1"/>
                </a:solidFill>
                <a:latin typeface="+mn-ea"/>
                <a:cs typeface="+mn-ea"/>
              </a:rPr>
              <a:t>(</a:t>
            </a:r>
            <a:r>
              <a:rPr lang="zh-CN" sz="2000" b="0">
                <a:solidFill>
                  <a:schemeClr val="tx1"/>
                </a:solidFill>
                <a:latin typeface="+mn-ea"/>
                <a:cs typeface="+mn-ea"/>
              </a:rPr>
              <a:t>固相热传导和热辐射的等效热导率</a:t>
            </a:r>
            <a:r>
              <a:rPr lang="en-US" sz="2000" b="0">
                <a:solidFill>
                  <a:schemeClr val="tx1"/>
                </a:solidFill>
                <a:latin typeface="+mn-ea"/>
                <a:cs typeface="+mn-ea"/>
              </a:rPr>
              <a:t>)</a:t>
            </a:r>
            <a:r>
              <a:rPr lang="en-US" sz="2000" b="0">
                <a:latin typeface="+mn-ea"/>
                <a:cs typeface="+mn-ea"/>
              </a:rPr>
              <a:t>;q</a:t>
            </a:r>
            <a:r>
              <a:rPr lang="en-US" sz="2000" b="0" baseline="-25000">
                <a:latin typeface="+mn-ea"/>
                <a:cs typeface="+mn-ea"/>
              </a:rPr>
              <a:t>n</a:t>
            </a:r>
            <a:r>
              <a:rPr lang="zh-CN" sz="2000" b="0">
                <a:latin typeface="+mn-ea"/>
                <a:cs typeface="+mn-ea"/>
              </a:rPr>
              <a:t>为由燃料球内燃料颗粒核裂变反应提供的热源</a:t>
            </a:r>
            <a:r>
              <a:rPr lang="en-US" sz="2000" b="0">
                <a:latin typeface="+mn-ea"/>
                <a:cs typeface="+mn-ea"/>
              </a:rPr>
              <a:t>;q</a:t>
            </a:r>
            <a:r>
              <a:rPr lang="en-US" sz="2000" b="0" baseline="-25000">
                <a:latin typeface="+mn-ea"/>
                <a:cs typeface="+mn-ea"/>
              </a:rPr>
              <a:t>k</a:t>
            </a:r>
            <a:r>
              <a:rPr lang="zh-CN" sz="2000" b="0">
                <a:latin typeface="+mn-ea"/>
                <a:cs typeface="+mn-ea"/>
              </a:rPr>
              <a:t>为流固两相间热传导项的引起的热源</a:t>
            </a:r>
            <a:r>
              <a:rPr lang="en-US" sz="2000" b="0">
                <a:latin typeface="+mn-ea"/>
                <a:cs typeface="+mn-ea"/>
              </a:rPr>
              <a:t>(</a:t>
            </a:r>
            <a:r>
              <a:rPr lang="zh-CN" sz="2000" b="0">
                <a:latin typeface="+mn-ea"/>
                <a:cs typeface="+mn-ea"/>
              </a:rPr>
              <a:t>热沉</a:t>
            </a:r>
            <a:r>
              <a:rPr lang="en-US" sz="2000" b="0">
                <a:latin typeface="+mn-ea"/>
                <a:cs typeface="+mn-ea"/>
              </a:rPr>
              <a:t>)</a:t>
            </a:r>
            <a:r>
              <a:rPr lang="zh-CN" sz="2000" b="0">
                <a:latin typeface="+mn-ea"/>
                <a:cs typeface="+mn-ea"/>
              </a:rPr>
              <a:t>项</a:t>
            </a:r>
            <a:endParaRPr lang="zh-CN" altLang="en-US" sz="2000" b="0">
              <a:latin typeface="+mn-ea"/>
              <a:cs typeface="+mn-ea"/>
            </a:endParaRPr>
          </a:p>
        </p:txBody>
      </p:sp>
      <p:pic>
        <p:nvPicPr>
          <p:cNvPr id="4" name="图片 3"/>
          <p:cNvPicPr/>
          <p:nvPr/>
        </p:nvPicPr>
        <p:blipFill>
          <a:blip r:embed="rId3"/>
          <a:stretch>
            <a:fillRect/>
          </a:stretch>
        </p:blipFill>
        <p:spPr>
          <a:xfrm>
            <a:off x="3747135" y="3738880"/>
            <a:ext cx="1835150" cy="533400"/>
          </a:xfrm>
          <a:prstGeom prst="rect">
            <a:avLst/>
          </a:prstGeom>
          <a:noFill/>
          <a:ln w="9525">
            <a:noFill/>
          </a:ln>
        </p:spPr>
      </p:pic>
      <p:sp>
        <p:nvSpPr>
          <p:cNvPr id="101" name="文本框 100"/>
          <p:cNvSpPr txBox="1"/>
          <p:nvPr/>
        </p:nvSpPr>
        <p:spPr>
          <a:xfrm>
            <a:off x="518160" y="4421505"/>
            <a:ext cx="8289290" cy="591820"/>
          </a:xfrm>
          <a:prstGeom prst="rect">
            <a:avLst/>
          </a:prstGeom>
          <a:noFill/>
          <a:ln w="9525">
            <a:noFill/>
          </a:ln>
        </p:spPr>
        <p:txBody>
          <a:bodyPr>
            <a:noAutofit/>
          </a:bodyPr>
          <a:lstStyle/>
          <a:p>
            <a:pPr indent="0" algn="l"/>
            <a:r>
              <a:rPr lang="en-US" altLang="zh-CN" b="0">
                <a:latin typeface="+mn-ea"/>
                <a:cs typeface="+mn-ea"/>
              </a:rPr>
              <a:t>  </a:t>
            </a:r>
            <a:r>
              <a:rPr lang="zh-CN" sz="2000" b="0">
                <a:latin typeface="+mn-ea"/>
                <a:cs typeface="+mn-ea"/>
              </a:rPr>
              <a:t>其中，</a:t>
            </a:r>
            <a:r>
              <a:rPr lang="en-US" altLang="zh-CN" sz="2000" b="0">
                <a:latin typeface="+mn-ea"/>
                <a:cs typeface="+mn-ea"/>
              </a:rPr>
              <a:t>h</a:t>
            </a:r>
            <a:r>
              <a:rPr lang="zh-CN" altLang="en-US" sz="2000" b="0">
                <a:latin typeface="+mn-ea"/>
                <a:cs typeface="+mn-ea"/>
              </a:rPr>
              <a:t>对流换热系数，</a:t>
            </a:r>
            <a:r>
              <a:rPr lang="zh-CN" sz="2000" b="0">
                <a:latin typeface="+mn-ea"/>
                <a:cs typeface="+mn-ea"/>
              </a:rPr>
              <a:t>T</a:t>
            </a:r>
            <a:r>
              <a:rPr lang="zh-CN" sz="2000" b="0" baseline="-25000">
                <a:latin typeface="+mn-ea"/>
                <a:cs typeface="+mn-ea"/>
              </a:rPr>
              <a:t>s</a:t>
            </a:r>
            <a:r>
              <a:rPr lang="zh-CN" sz="2000" b="0">
                <a:latin typeface="+mn-ea"/>
                <a:cs typeface="+mn-ea"/>
              </a:rPr>
              <a:t>是多孔介质固相温度，K；T</a:t>
            </a:r>
            <a:r>
              <a:rPr lang="zh-CN" sz="2000" b="0" baseline="-25000">
                <a:latin typeface="+mn-ea"/>
                <a:cs typeface="+mn-ea"/>
              </a:rPr>
              <a:t>c</a:t>
            </a:r>
            <a:r>
              <a:rPr lang="zh-CN" sz="2000" b="0">
                <a:latin typeface="+mn-ea"/>
                <a:cs typeface="+mn-ea"/>
              </a:rPr>
              <a:t>是多孔介质流体温度，K；a</a:t>
            </a:r>
            <a:r>
              <a:rPr lang="zh-CN" sz="2000" b="0" baseline="-25000">
                <a:latin typeface="+mn-ea"/>
                <a:cs typeface="+mn-ea"/>
              </a:rPr>
              <a:t>s</a:t>
            </a:r>
            <a:r>
              <a:rPr lang="zh-CN" sz="2000" b="0">
                <a:latin typeface="+mn-ea"/>
                <a:cs typeface="+mn-ea"/>
              </a:rPr>
              <a:t>为控制体积内燃料球与冷却剂接触的总表面积。</a:t>
            </a:r>
          </a:p>
        </p:txBody>
      </p:sp>
      <p:sp>
        <p:nvSpPr>
          <p:cNvPr id="8" name="文本框 7"/>
          <p:cNvSpPr txBox="1"/>
          <p:nvPr/>
        </p:nvSpPr>
        <p:spPr>
          <a:xfrm>
            <a:off x="519430" y="1334770"/>
            <a:ext cx="4572000" cy="398780"/>
          </a:xfrm>
          <a:prstGeom prst="rect">
            <a:avLst/>
          </a:prstGeom>
          <a:noFill/>
        </p:spPr>
        <p:txBody>
          <a:bodyPr wrap="square" rtlCol="0" anchor="t">
            <a:spAutoFit/>
          </a:bodyPr>
          <a:lstStyle/>
          <a:p>
            <a:r>
              <a:rPr lang="zh-CN" sz="2000">
                <a:latin typeface="+mn-ea"/>
                <a:cs typeface="+mn-ea"/>
                <a:sym typeface="+mn-ea"/>
              </a:rPr>
              <a:t>二维轴对称几何下，</a:t>
            </a:r>
            <a:endParaRPr lang="zh-CN" altLang="en-US" sz="2000">
              <a:latin typeface="+mn-ea"/>
              <a:cs typeface="+mn-ea"/>
              <a:sym typeface="+mn-ea"/>
            </a:endParaRPr>
          </a:p>
        </p:txBody>
      </p:sp>
      <p:pic>
        <p:nvPicPr>
          <p:cNvPr id="9" name="图片 9"/>
          <p:cNvPicPr>
            <a:picLocks noChangeAspect="1"/>
          </p:cNvPicPr>
          <p:nvPr/>
        </p:nvPicPr>
        <p:blipFill>
          <a:blip r:embed="rId4"/>
          <a:stretch>
            <a:fillRect/>
          </a:stretch>
        </p:blipFill>
        <p:spPr>
          <a:xfrm>
            <a:off x="2290445" y="5214620"/>
            <a:ext cx="4744720" cy="945515"/>
          </a:xfrm>
          <a:prstGeom prst="rect">
            <a:avLst/>
          </a:prstGeom>
          <a:noFill/>
          <a:ln>
            <a:noFill/>
          </a:ln>
        </p:spPr>
      </p:pic>
      <p:cxnSp>
        <p:nvCxnSpPr>
          <p:cNvPr id="19" name="直接连接符 18"/>
          <p:cNvCxnSpPr/>
          <p:nvPr/>
        </p:nvCxnSpPr>
        <p:spPr>
          <a:xfrm>
            <a:off x="5885180" y="3081655"/>
            <a:ext cx="2717165"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562100" y="4770120"/>
            <a:ext cx="1729740" cy="762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noChangeAspect="1"/>
          </p:cNvSpPr>
          <p:nvPr>
            <p:ph type="sldNum" sz="quarter" idx="12"/>
          </p:nvPr>
        </p:nvSpPr>
        <p:spPr>
          <a:xfrm>
            <a:off x="6750868" y="80980"/>
            <a:ext cx="2057400" cy="365125"/>
          </a:xfrm>
        </p:spPr>
        <p:txBody>
          <a:bodyPr/>
          <a:lstStyle/>
          <a:p>
            <a:fld id="{28DC27F0-0AC4-4AD4-8B33-350A24432F15}" type="slidenum">
              <a:rPr lang="zh-CN" altLang="en-US" sz="1800" b="1" smtClean="0">
                <a:latin typeface="Times New Roman" panose="02020603050405020304" pitchFamily="18" charset="0"/>
                <a:cs typeface="Times New Roman" panose="02020603050405020304" pitchFamily="18" charset="0"/>
              </a:rPr>
              <a:t>30</a:t>
            </a:fld>
            <a:endParaRPr lang="zh-CN" altLang="en-US" sz="18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35732" y="0"/>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研究进展</a:t>
            </a:r>
          </a:p>
        </p:txBody>
      </p:sp>
      <p:sp>
        <p:nvSpPr>
          <p:cNvPr id="2" name="文本框 1">
            <a:extLst>
              <a:ext uri="{FF2B5EF4-FFF2-40B4-BE49-F238E27FC236}">
                <a16:creationId xmlns:a16="http://schemas.microsoft.com/office/drawing/2014/main" id="{6273A466-3DDC-4607-8170-5597D30220B5}"/>
              </a:ext>
            </a:extLst>
          </p:cNvPr>
          <p:cNvSpPr txBox="1"/>
          <p:nvPr/>
        </p:nvSpPr>
        <p:spPr>
          <a:xfrm>
            <a:off x="7684169" y="3435399"/>
            <a:ext cx="914400" cy="369332"/>
          </a:xfrm>
          <a:prstGeom prst="rect">
            <a:avLst/>
          </a:prstGeom>
          <a:noFill/>
        </p:spPr>
        <p:txBody>
          <a:bodyPr wrap="square" rtlCol="0">
            <a:spAutoFit/>
          </a:bodyPr>
          <a:lstStyle/>
          <a:p>
            <a:r>
              <a:rPr lang="en-US" altLang="zh-CN" dirty="0"/>
              <a:t>123</a:t>
            </a:r>
            <a:endParaRPr lang="zh-CN" altLang="en-US" dirty="0"/>
          </a:p>
        </p:txBody>
      </p:sp>
      <p:sp>
        <p:nvSpPr>
          <p:cNvPr id="8" name="文本框 7">
            <a:extLst>
              <a:ext uri="{FF2B5EF4-FFF2-40B4-BE49-F238E27FC236}">
                <a16:creationId xmlns:a16="http://schemas.microsoft.com/office/drawing/2014/main" id="{22D7393A-A1AA-4B12-9756-5F09021DC15D}"/>
              </a:ext>
            </a:extLst>
          </p:cNvPr>
          <p:cNvSpPr txBox="1"/>
          <p:nvPr/>
        </p:nvSpPr>
        <p:spPr>
          <a:xfrm>
            <a:off x="232611" y="850300"/>
            <a:ext cx="4572000" cy="369332"/>
          </a:xfrm>
          <a:prstGeom prst="rect">
            <a:avLst/>
          </a:prstGeom>
          <a:noFill/>
        </p:spPr>
        <p:txBody>
          <a:bodyPr wrap="square">
            <a:spAutoFit/>
          </a:bodyPr>
          <a:lstStyle/>
          <a:p>
            <a:pPr marL="285750" indent="-285750">
              <a:buFont typeface="Wingdings" panose="05000000000000000000" pitchFamily="2" charset="2"/>
              <a:buChar char="n"/>
            </a:pPr>
            <a:r>
              <a:rPr lang="zh-CN" altLang="en-US" dirty="0">
                <a:latin typeface="新宋体" panose="02010609030101010101" pitchFamily="49" charset="-122"/>
                <a:ea typeface="新宋体" panose="02010609030101010101" pitchFamily="49" charset="-122"/>
              </a:rPr>
              <a:t>动</a:t>
            </a:r>
            <a:r>
              <a:rPr lang="zh-CN" altLang="en-US" sz="1800" dirty="0">
                <a:latin typeface="新宋体" panose="02010609030101010101" pitchFamily="49" charset="-122"/>
                <a:ea typeface="新宋体" panose="02010609030101010101" pitchFamily="49" charset="-122"/>
              </a:rPr>
              <a:t>量方程中的加速度项可以不加考虑</a:t>
            </a:r>
            <a:endParaRPr lang="en-US" altLang="zh-CN" sz="1800" i="1" dirty="0">
              <a:latin typeface="新宋体" panose="02010609030101010101" pitchFamily="49" charset="-122"/>
              <a:ea typeface="新宋体" panose="02010609030101010101" pitchFamily="49" charset="-122"/>
            </a:endParaRPr>
          </a:p>
        </p:txBody>
      </p:sp>
      <p:graphicFrame>
        <p:nvGraphicFramePr>
          <p:cNvPr id="3" name="对象 2">
            <a:extLst>
              <a:ext uri="{FF2B5EF4-FFF2-40B4-BE49-F238E27FC236}">
                <a16:creationId xmlns:a16="http://schemas.microsoft.com/office/drawing/2014/main" id="{3687DA6B-9743-4E69-B324-FFE46E4C6453}"/>
              </a:ext>
            </a:extLst>
          </p:cNvPr>
          <p:cNvGraphicFramePr>
            <a:graphicFrameLocks noChangeAspect="1"/>
          </p:cNvGraphicFramePr>
          <p:nvPr/>
        </p:nvGraphicFramePr>
        <p:xfrm>
          <a:off x="6087377" y="724662"/>
          <a:ext cx="2720891" cy="1537998"/>
        </p:xfrm>
        <a:graphic>
          <a:graphicData uri="http://schemas.openxmlformats.org/presentationml/2006/ole">
            <mc:AlternateContent xmlns:mc="http://schemas.openxmlformats.org/markup-compatibility/2006">
              <mc:Choice xmlns:v="urn:schemas-microsoft-com:vml" Requires="v">
                <p:oleObj spid="_x0000_s5122" name="Equation" r:id="rId3" imgW="1800758" imgH="1017790" progId="Equation.DSMT4">
                  <p:embed/>
                </p:oleObj>
              </mc:Choice>
              <mc:Fallback>
                <p:oleObj name="Equation" r:id="rId3" imgW="1800758" imgH="1017790" progId="Equation.DSMT4">
                  <p:embed/>
                  <p:pic>
                    <p:nvPicPr>
                      <p:cNvPr id="3" name="对象 2">
                        <a:extLst>
                          <a:ext uri="{FF2B5EF4-FFF2-40B4-BE49-F238E27FC236}">
                            <a16:creationId xmlns:a16="http://schemas.microsoft.com/office/drawing/2014/main" id="{3687DA6B-9743-4E69-B324-FFE46E4C6453}"/>
                          </a:ext>
                        </a:extLst>
                      </p:cNvPr>
                      <p:cNvPicPr/>
                      <p:nvPr/>
                    </p:nvPicPr>
                    <p:blipFill>
                      <a:blip r:embed="rId4"/>
                      <a:stretch>
                        <a:fillRect/>
                      </a:stretch>
                    </p:blipFill>
                    <p:spPr>
                      <a:xfrm>
                        <a:off x="6087377" y="724662"/>
                        <a:ext cx="2720891" cy="1537998"/>
                      </a:xfrm>
                      <a:prstGeom prst="rect">
                        <a:avLst/>
                      </a:prstGeom>
                    </p:spPr>
                  </p:pic>
                </p:oleObj>
              </mc:Fallback>
            </mc:AlternateContent>
          </a:graphicData>
        </a:graphic>
      </p:graphicFrame>
      <p:sp>
        <p:nvSpPr>
          <p:cNvPr id="11" name="文本框 10">
            <a:extLst>
              <a:ext uri="{FF2B5EF4-FFF2-40B4-BE49-F238E27FC236}">
                <a16:creationId xmlns:a16="http://schemas.microsoft.com/office/drawing/2014/main" id="{3DA57637-4F7C-4C96-BA0F-C42CFCC2FEA9}"/>
              </a:ext>
            </a:extLst>
          </p:cNvPr>
          <p:cNvSpPr txBox="1"/>
          <p:nvPr/>
        </p:nvSpPr>
        <p:spPr>
          <a:xfrm>
            <a:off x="6180495" y="2228720"/>
            <a:ext cx="2534653" cy="369332"/>
          </a:xfrm>
          <a:prstGeom prst="rect">
            <a:avLst/>
          </a:prstGeom>
          <a:noFill/>
        </p:spPr>
        <p:txBody>
          <a:bodyPr wrap="square">
            <a:spAutoFit/>
          </a:bodyPr>
          <a:lstStyle/>
          <a:p>
            <a:r>
              <a:rPr lang="zh-CN" altLang="en-US" dirty="0">
                <a:latin typeface="新宋体" panose="02010609030101010101" pitchFamily="49" charset="-122"/>
                <a:ea typeface="新宋体" panose="02010609030101010101" pitchFamily="49" charset="-122"/>
              </a:rPr>
              <a:t>动</a:t>
            </a:r>
            <a:r>
              <a:rPr lang="zh-CN" altLang="en-US" sz="1800" dirty="0">
                <a:latin typeface="新宋体" panose="02010609030101010101" pitchFamily="49" charset="-122"/>
                <a:ea typeface="新宋体" panose="02010609030101010101" pitchFamily="49" charset="-122"/>
              </a:rPr>
              <a:t>量方程</a:t>
            </a:r>
            <a:r>
              <a:rPr lang="en-US" altLang="zh-CN" sz="1800" dirty="0">
                <a:latin typeface="新宋体" panose="02010609030101010101" pitchFamily="49" charset="-122"/>
                <a:ea typeface="新宋体" panose="02010609030101010101" pitchFamily="49" charset="-122"/>
              </a:rPr>
              <a:t>R-Z</a:t>
            </a:r>
            <a:r>
              <a:rPr lang="zh-CN" altLang="en-US" sz="1800" dirty="0">
                <a:latin typeface="新宋体" panose="02010609030101010101" pitchFamily="49" charset="-122"/>
                <a:ea typeface="新宋体" panose="02010609030101010101" pitchFamily="49" charset="-122"/>
              </a:rPr>
              <a:t>分量形式</a:t>
            </a:r>
            <a:endParaRPr lang="zh-CN" altLang="en-US" dirty="0"/>
          </a:p>
        </p:txBody>
      </p:sp>
      <p:sp>
        <p:nvSpPr>
          <p:cNvPr id="12" name="文本框 11">
            <a:extLst>
              <a:ext uri="{FF2B5EF4-FFF2-40B4-BE49-F238E27FC236}">
                <a16:creationId xmlns:a16="http://schemas.microsoft.com/office/drawing/2014/main" id="{2AF4B930-A5BA-4950-BF97-84F99C273348}"/>
              </a:ext>
            </a:extLst>
          </p:cNvPr>
          <p:cNvSpPr txBox="1"/>
          <p:nvPr/>
        </p:nvSpPr>
        <p:spPr>
          <a:xfrm>
            <a:off x="232610" y="1308995"/>
            <a:ext cx="5406190" cy="923330"/>
          </a:xfrm>
          <a:prstGeom prst="rect">
            <a:avLst/>
          </a:prstGeom>
          <a:noFill/>
        </p:spPr>
        <p:txBody>
          <a:bodyPr wrap="square" rtlCol="0">
            <a:spAutoFit/>
          </a:bodyPr>
          <a:lstStyle/>
          <a:p>
            <a:r>
              <a:rPr lang="zh-CN" altLang="en-US" dirty="0">
                <a:solidFill>
                  <a:srgbClr val="7030A0"/>
                </a:solidFill>
              </a:rPr>
              <a:t>原因是球床堆内球的不规则堆积，使得堆内精细结构复杂，使得流体会经历大量偏移、减速和加速，流阻较大。</a:t>
            </a:r>
            <a:r>
              <a:rPr lang="zh-CN" altLang="en-US" dirty="0">
                <a:solidFill>
                  <a:srgbClr val="FF0000"/>
                </a:solidFill>
              </a:rPr>
              <a:t>与流阻相比，加速压降可以忽略不计</a:t>
            </a:r>
          </a:p>
        </p:txBody>
      </p:sp>
      <p:sp>
        <p:nvSpPr>
          <p:cNvPr id="13" name="文本框 12">
            <a:extLst>
              <a:ext uri="{FF2B5EF4-FFF2-40B4-BE49-F238E27FC236}">
                <a16:creationId xmlns:a16="http://schemas.microsoft.com/office/drawing/2014/main" id="{A5A101F4-C795-4538-9BD8-D39DBD4B7DA1}"/>
              </a:ext>
            </a:extLst>
          </p:cNvPr>
          <p:cNvSpPr txBox="1"/>
          <p:nvPr/>
        </p:nvSpPr>
        <p:spPr>
          <a:xfrm>
            <a:off x="239830" y="2321688"/>
            <a:ext cx="3939137" cy="369332"/>
          </a:xfrm>
          <a:prstGeom prst="rect">
            <a:avLst/>
          </a:prstGeom>
          <a:noFill/>
        </p:spPr>
        <p:txBody>
          <a:bodyPr wrap="square" rtlCol="0">
            <a:spAutoFit/>
          </a:bodyPr>
          <a:lstStyle/>
          <a:p>
            <a:r>
              <a:rPr lang="zh-CN" altLang="en-US" dirty="0"/>
              <a:t>文献中给出衡量堆内加速压降的公式：</a:t>
            </a:r>
          </a:p>
        </p:txBody>
      </p:sp>
      <p:sp>
        <p:nvSpPr>
          <p:cNvPr id="14" name="矩形: 圆角 13">
            <a:extLst>
              <a:ext uri="{FF2B5EF4-FFF2-40B4-BE49-F238E27FC236}">
                <a16:creationId xmlns:a16="http://schemas.microsoft.com/office/drawing/2014/main" id="{0D676D47-5183-4070-84AD-027E20A0C9FF}"/>
              </a:ext>
            </a:extLst>
          </p:cNvPr>
          <p:cNvSpPr/>
          <p:nvPr/>
        </p:nvSpPr>
        <p:spPr>
          <a:xfrm>
            <a:off x="232612" y="1333500"/>
            <a:ext cx="5229725" cy="895221"/>
          </a:xfrm>
          <a:prstGeom prst="roundRect">
            <a:avLst/>
          </a:prstGeom>
          <a:noFill/>
          <a:ln>
            <a:solidFill>
              <a:srgbClr val="7030A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aphicFrame>
        <p:nvGraphicFramePr>
          <p:cNvPr id="5" name="对象 4">
            <a:extLst>
              <a:ext uri="{FF2B5EF4-FFF2-40B4-BE49-F238E27FC236}">
                <a16:creationId xmlns:a16="http://schemas.microsoft.com/office/drawing/2014/main" id="{ECCF798D-73C5-4A05-8E45-691DF8D200CA}"/>
              </a:ext>
            </a:extLst>
          </p:cNvPr>
          <p:cNvGraphicFramePr>
            <a:graphicFrameLocks noChangeAspect="1"/>
          </p:cNvGraphicFramePr>
          <p:nvPr/>
        </p:nvGraphicFramePr>
        <p:xfrm>
          <a:off x="966871" y="2690813"/>
          <a:ext cx="2187575" cy="630237"/>
        </p:xfrm>
        <a:graphic>
          <a:graphicData uri="http://schemas.openxmlformats.org/presentationml/2006/ole">
            <mc:AlternateContent xmlns:mc="http://schemas.openxmlformats.org/markup-compatibility/2006">
              <mc:Choice xmlns:v="urn:schemas-microsoft-com:vml" Requires="v">
                <p:oleObj spid="_x0000_s5123" name="Equation" r:id="rId5" imgW="1587240" imgH="457200" progId="Equation.DSMT4">
                  <p:embed/>
                </p:oleObj>
              </mc:Choice>
              <mc:Fallback>
                <p:oleObj name="Equation" r:id="rId5" imgW="1587240" imgH="457200" progId="Equation.DSMT4">
                  <p:embed/>
                  <p:pic>
                    <p:nvPicPr>
                      <p:cNvPr id="5" name="对象 4">
                        <a:extLst>
                          <a:ext uri="{FF2B5EF4-FFF2-40B4-BE49-F238E27FC236}">
                            <a16:creationId xmlns:a16="http://schemas.microsoft.com/office/drawing/2014/main" id="{ECCF798D-73C5-4A05-8E45-691DF8D200CA}"/>
                          </a:ext>
                        </a:extLst>
                      </p:cNvPr>
                      <p:cNvPicPr/>
                      <p:nvPr/>
                    </p:nvPicPr>
                    <p:blipFill>
                      <a:blip r:embed="rId6"/>
                      <a:stretch>
                        <a:fillRect/>
                      </a:stretch>
                    </p:blipFill>
                    <p:spPr>
                      <a:xfrm>
                        <a:off x="966871" y="2690813"/>
                        <a:ext cx="2187575" cy="630237"/>
                      </a:xfrm>
                      <a:prstGeom prst="rect">
                        <a:avLst/>
                      </a:prstGeom>
                    </p:spPr>
                  </p:pic>
                </p:oleObj>
              </mc:Fallback>
            </mc:AlternateContent>
          </a:graphicData>
        </a:graphic>
      </p:graphicFrame>
      <p:sp>
        <p:nvSpPr>
          <p:cNvPr id="17" name="文本框 16">
            <a:extLst>
              <a:ext uri="{FF2B5EF4-FFF2-40B4-BE49-F238E27FC236}">
                <a16:creationId xmlns:a16="http://schemas.microsoft.com/office/drawing/2014/main" id="{D755C425-9C63-418E-A4EA-C4FD97BCDD98}"/>
              </a:ext>
            </a:extLst>
          </p:cNvPr>
          <p:cNvSpPr txBox="1"/>
          <p:nvPr/>
        </p:nvSpPr>
        <p:spPr>
          <a:xfrm>
            <a:off x="239831" y="3469618"/>
            <a:ext cx="4770546" cy="369332"/>
          </a:xfrm>
          <a:prstGeom prst="rect">
            <a:avLst/>
          </a:prstGeom>
          <a:noFill/>
        </p:spPr>
        <p:txBody>
          <a:bodyPr wrap="square">
            <a:spAutoFit/>
          </a:bodyPr>
          <a:lstStyle/>
          <a:p>
            <a:r>
              <a:rPr lang="zh-CN" altLang="zh-CN" dirty="0"/>
              <a:t>克服高度为</a:t>
            </a:r>
            <a:r>
              <a:rPr lang="en-US" altLang="zh-CN" dirty="0"/>
              <a:t>H</a:t>
            </a:r>
            <a:r>
              <a:rPr lang="zh-CN" altLang="zh-CN" dirty="0"/>
              <a:t>的填充物中的流动阻力</a:t>
            </a:r>
            <a:r>
              <a:rPr lang="zh-CN" altLang="en-US" dirty="0"/>
              <a:t>的</a:t>
            </a:r>
            <a:r>
              <a:rPr lang="zh-CN" altLang="zh-CN" dirty="0"/>
              <a:t>压</a:t>
            </a:r>
            <a:r>
              <a:rPr lang="zh-CN" altLang="en-US" dirty="0"/>
              <a:t>降</a:t>
            </a:r>
            <a:r>
              <a:rPr lang="zh-CN" altLang="zh-CN" dirty="0"/>
              <a:t>为</a:t>
            </a:r>
            <a:endParaRPr lang="zh-CN" altLang="en-US" dirty="0"/>
          </a:p>
        </p:txBody>
      </p:sp>
      <p:graphicFrame>
        <p:nvGraphicFramePr>
          <p:cNvPr id="16" name="对象 15">
            <a:extLst>
              <a:ext uri="{FF2B5EF4-FFF2-40B4-BE49-F238E27FC236}">
                <a16:creationId xmlns:a16="http://schemas.microsoft.com/office/drawing/2014/main" id="{69C6516D-1C64-4785-9BDE-27EBD38BA921}"/>
              </a:ext>
            </a:extLst>
          </p:cNvPr>
          <p:cNvGraphicFramePr>
            <a:graphicFrameLocks noChangeAspect="1"/>
          </p:cNvGraphicFramePr>
          <p:nvPr/>
        </p:nvGraphicFramePr>
        <p:xfrm>
          <a:off x="1044659" y="3898005"/>
          <a:ext cx="2197176" cy="719543"/>
        </p:xfrm>
        <a:graphic>
          <a:graphicData uri="http://schemas.openxmlformats.org/presentationml/2006/ole">
            <mc:AlternateContent xmlns:mc="http://schemas.openxmlformats.org/markup-compatibility/2006">
              <mc:Choice xmlns:v="urn:schemas-microsoft-com:vml" Requires="v">
                <p:oleObj spid="_x0000_s5124" name="Equation" r:id="rId7" imgW="1628762" imgH="533539" progId="Equation.DSMT4">
                  <p:embed/>
                </p:oleObj>
              </mc:Choice>
              <mc:Fallback>
                <p:oleObj name="Equation" r:id="rId7" imgW="1628762" imgH="533539" progId="Equation.DSMT4">
                  <p:embed/>
                  <p:pic>
                    <p:nvPicPr>
                      <p:cNvPr id="16" name="对象 15">
                        <a:extLst>
                          <a:ext uri="{FF2B5EF4-FFF2-40B4-BE49-F238E27FC236}">
                            <a16:creationId xmlns:a16="http://schemas.microsoft.com/office/drawing/2014/main" id="{69C6516D-1C64-4785-9BDE-27EBD38BA921}"/>
                          </a:ext>
                        </a:extLst>
                      </p:cNvPr>
                      <p:cNvPicPr/>
                      <p:nvPr/>
                    </p:nvPicPr>
                    <p:blipFill>
                      <a:blip r:embed="rId8"/>
                      <a:stretch>
                        <a:fillRect/>
                      </a:stretch>
                    </p:blipFill>
                    <p:spPr>
                      <a:xfrm>
                        <a:off x="1044659" y="3898005"/>
                        <a:ext cx="2197176" cy="719543"/>
                      </a:xfrm>
                      <a:prstGeom prst="rect">
                        <a:avLst/>
                      </a:prstGeom>
                    </p:spPr>
                  </p:pic>
                </p:oleObj>
              </mc:Fallback>
            </mc:AlternateContent>
          </a:graphicData>
        </a:graphic>
      </p:graphicFrame>
      <p:sp>
        <p:nvSpPr>
          <p:cNvPr id="19" name="文本框 18">
            <a:extLst>
              <a:ext uri="{FF2B5EF4-FFF2-40B4-BE49-F238E27FC236}">
                <a16:creationId xmlns:a16="http://schemas.microsoft.com/office/drawing/2014/main" id="{A255B966-90E1-4937-A9BC-401615EFBDEA}"/>
              </a:ext>
            </a:extLst>
          </p:cNvPr>
          <p:cNvSpPr txBox="1"/>
          <p:nvPr/>
        </p:nvSpPr>
        <p:spPr>
          <a:xfrm>
            <a:off x="239831" y="4544276"/>
            <a:ext cx="1837622" cy="369332"/>
          </a:xfrm>
          <a:prstGeom prst="rect">
            <a:avLst/>
          </a:prstGeom>
          <a:noFill/>
        </p:spPr>
        <p:txBody>
          <a:bodyPr wrap="square">
            <a:spAutoFit/>
          </a:bodyPr>
          <a:lstStyle/>
          <a:p>
            <a:r>
              <a:rPr lang="zh-CN" altLang="en-US" dirty="0"/>
              <a:t>两式合并</a:t>
            </a:r>
          </a:p>
        </p:txBody>
      </p:sp>
      <p:graphicFrame>
        <p:nvGraphicFramePr>
          <p:cNvPr id="18" name="对象 17">
            <a:extLst>
              <a:ext uri="{FF2B5EF4-FFF2-40B4-BE49-F238E27FC236}">
                <a16:creationId xmlns:a16="http://schemas.microsoft.com/office/drawing/2014/main" id="{1F55D353-95B7-448F-BE1D-C9F27C825E7D}"/>
              </a:ext>
            </a:extLst>
          </p:cNvPr>
          <p:cNvGraphicFramePr>
            <a:graphicFrameLocks noChangeAspect="1"/>
          </p:cNvGraphicFramePr>
          <p:nvPr/>
        </p:nvGraphicFramePr>
        <p:xfrm>
          <a:off x="1094122" y="4861011"/>
          <a:ext cx="2093912" cy="733425"/>
        </p:xfrm>
        <a:graphic>
          <a:graphicData uri="http://schemas.openxmlformats.org/presentationml/2006/ole">
            <mc:AlternateContent xmlns:mc="http://schemas.openxmlformats.org/markup-compatibility/2006">
              <mc:Choice xmlns:v="urn:schemas-microsoft-com:vml" Requires="v">
                <p:oleObj spid="_x0000_s5125" name="Equation" r:id="rId9" imgW="1523880" imgH="533160" progId="Equation.DSMT4">
                  <p:embed/>
                </p:oleObj>
              </mc:Choice>
              <mc:Fallback>
                <p:oleObj name="Equation" r:id="rId9" imgW="1523880" imgH="533160" progId="Equation.DSMT4">
                  <p:embed/>
                  <p:pic>
                    <p:nvPicPr>
                      <p:cNvPr id="18" name="对象 17">
                        <a:extLst>
                          <a:ext uri="{FF2B5EF4-FFF2-40B4-BE49-F238E27FC236}">
                            <a16:creationId xmlns:a16="http://schemas.microsoft.com/office/drawing/2014/main" id="{1F55D353-95B7-448F-BE1D-C9F27C825E7D}"/>
                          </a:ext>
                        </a:extLst>
                      </p:cNvPr>
                      <p:cNvPicPr/>
                      <p:nvPr/>
                    </p:nvPicPr>
                    <p:blipFill>
                      <a:blip r:embed="rId10"/>
                      <a:stretch>
                        <a:fillRect/>
                      </a:stretch>
                    </p:blipFill>
                    <p:spPr>
                      <a:xfrm>
                        <a:off x="1094122" y="4861011"/>
                        <a:ext cx="2093912" cy="733425"/>
                      </a:xfrm>
                      <a:prstGeom prst="rect">
                        <a:avLst/>
                      </a:prstGeom>
                    </p:spPr>
                  </p:pic>
                </p:oleObj>
              </mc:Fallback>
            </mc:AlternateContent>
          </a:graphicData>
        </a:graphic>
      </p:graphicFrame>
      <p:sp>
        <p:nvSpPr>
          <p:cNvPr id="21" name="文本框 20">
            <a:extLst>
              <a:ext uri="{FF2B5EF4-FFF2-40B4-BE49-F238E27FC236}">
                <a16:creationId xmlns:a16="http://schemas.microsoft.com/office/drawing/2014/main" id="{D6DE06AF-D4FD-4688-991E-E49929C3E5DD}"/>
              </a:ext>
            </a:extLst>
          </p:cNvPr>
          <p:cNvSpPr txBox="1"/>
          <p:nvPr/>
        </p:nvSpPr>
        <p:spPr>
          <a:xfrm>
            <a:off x="239831" y="5553287"/>
            <a:ext cx="6794632" cy="646331"/>
          </a:xfrm>
          <a:prstGeom prst="rect">
            <a:avLst/>
          </a:prstGeom>
          <a:noFill/>
        </p:spPr>
        <p:txBody>
          <a:bodyPr wrap="square">
            <a:spAutoFit/>
          </a:bodyPr>
          <a:lstStyle/>
          <a:p>
            <a:r>
              <a:rPr lang="zh-CN" altLang="en-US" dirty="0"/>
              <a:t>文献给出的结论是，取堆芯高度</a:t>
            </a:r>
            <a:r>
              <a:rPr lang="en-US" altLang="zh-CN" dirty="0"/>
              <a:t>H=5m</a:t>
            </a:r>
            <a:r>
              <a:rPr lang="zh-CN" altLang="en-US" dirty="0"/>
              <a:t>时，流动阻力产生的压差是加速压降的</a:t>
            </a:r>
            <a:r>
              <a:rPr lang="en-US" altLang="zh-CN" dirty="0"/>
              <a:t>200</a:t>
            </a:r>
            <a:r>
              <a:rPr lang="zh-CN" altLang="en-US" dirty="0"/>
              <a:t>倍（强迫流动）。自然对流条件下，二者差距更大。</a:t>
            </a:r>
          </a:p>
        </p:txBody>
      </p:sp>
    </p:spTree>
    <p:extLst>
      <p:ext uri="{BB962C8B-B14F-4D97-AF65-F5344CB8AC3E}">
        <p14:creationId xmlns:p14="http://schemas.microsoft.com/office/powerpoint/2010/main" val="15821741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noChangeAspect="1"/>
          </p:cNvSpPr>
          <p:nvPr>
            <p:ph type="sldNum" sz="quarter" idx="12"/>
          </p:nvPr>
        </p:nvSpPr>
        <p:spPr>
          <a:xfrm>
            <a:off x="6750868" y="80980"/>
            <a:ext cx="2057400" cy="365125"/>
          </a:xfrm>
        </p:spPr>
        <p:txBody>
          <a:bodyPr/>
          <a:lstStyle/>
          <a:p>
            <a:fld id="{28DC27F0-0AC4-4AD4-8B33-350A24432F15}" type="slidenum">
              <a:rPr lang="zh-CN" altLang="en-US" sz="1800" b="1" smtClean="0">
                <a:latin typeface="Times New Roman" panose="02020603050405020304" pitchFamily="18" charset="0"/>
                <a:cs typeface="Times New Roman" panose="02020603050405020304" pitchFamily="18" charset="0"/>
              </a:rPr>
              <a:t>31</a:t>
            </a:fld>
            <a:endParaRPr lang="zh-CN" altLang="en-US" sz="18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35732" y="0"/>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研究进展</a:t>
            </a:r>
          </a:p>
        </p:txBody>
      </p:sp>
      <p:sp>
        <p:nvSpPr>
          <p:cNvPr id="2" name="文本框 1">
            <a:extLst>
              <a:ext uri="{FF2B5EF4-FFF2-40B4-BE49-F238E27FC236}">
                <a16:creationId xmlns:a16="http://schemas.microsoft.com/office/drawing/2014/main" id="{6273A466-3DDC-4607-8170-5597D30220B5}"/>
              </a:ext>
            </a:extLst>
          </p:cNvPr>
          <p:cNvSpPr txBox="1"/>
          <p:nvPr/>
        </p:nvSpPr>
        <p:spPr>
          <a:xfrm>
            <a:off x="5025952" y="729031"/>
            <a:ext cx="914400" cy="369332"/>
          </a:xfrm>
          <a:prstGeom prst="rect">
            <a:avLst/>
          </a:prstGeom>
          <a:noFill/>
        </p:spPr>
        <p:txBody>
          <a:bodyPr wrap="square" rtlCol="0">
            <a:spAutoFit/>
          </a:bodyPr>
          <a:lstStyle/>
          <a:p>
            <a:r>
              <a:rPr lang="en-US" altLang="zh-CN" dirty="0"/>
              <a:t>123</a:t>
            </a:r>
            <a:endParaRPr lang="zh-CN" altLang="en-US" dirty="0"/>
          </a:p>
        </p:txBody>
      </p:sp>
      <p:sp>
        <p:nvSpPr>
          <p:cNvPr id="8" name="文本框 7">
            <a:extLst>
              <a:ext uri="{FF2B5EF4-FFF2-40B4-BE49-F238E27FC236}">
                <a16:creationId xmlns:a16="http://schemas.microsoft.com/office/drawing/2014/main" id="{70CCEE8B-A440-407C-8416-1B48A45BC72B}"/>
              </a:ext>
            </a:extLst>
          </p:cNvPr>
          <p:cNvSpPr txBox="1"/>
          <p:nvPr/>
        </p:nvSpPr>
        <p:spPr>
          <a:xfrm>
            <a:off x="232611" y="850300"/>
            <a:ext cx="4572000" cy="369332"/>
          </a:xfrm>
          <a:prstGeom prst="rect">
            <a:avLst/>
          </a:prstGeom>
          <a:noFill/>
        </p:spPr>
        <p:txBody>
          <a:bodyPr wrap="square">
            <a:spAutoFit/>
          </a:bodyPr>
          <a:lstStyle/>
          <a:p>
            <a:pPr marL="342900" indent="-342900">
              <a:buFont typeface="Wingdings" panose="05000000000000000000" pitchFamily="2" charset="2"/>
              <a:buChar char="n"/>
            </a:pPr>
            <a:r>
              <a:rPr lang="zh-CN" altLang="en-US" sz="1800" dirty="0">
                <a:solidFill>
                  <a:srgbClr val="7030A0"/>
                </a:solidFill>
                <a:latin typeface="新宋体" panose="02010609030101010101" pitchFamily="49" charset="-122"/>
                <a:ea typeface="新宋体" panose="02010609030101010101" pitchFamily="49" charset="-122"/>
              </a:rPr>
              <a:t>质量动量方程联立求解方法</a:t>
            </a:r>
            <a:endParaRPr lang="zh-CN" altLang="zh-CN" sz="1800" dirty="0">
              <a:solidFill>
                <a:srgbClr val="7030A0"/>
              </a:solidFill>
              <a:latin typeface="新宋体" panose="02010609030101010101" pitchFamily="49" charset="-122"/>
              <a:ea typeface="新宋体" panose="02010609030101010101" pitchFamily="49" charset="-122"/>
            </a:endParaRPr>
          </a:p>
        </p:txBody>
      </p:sp>
      <p:pic>
        <p:nvPicPr>
          <p:cNvPr id="9" name="图片 8">
            <a:extLst>
              <a:ext uri="{FF2B5EF4-FFF2-40B4-BE49-F238E27FC236}">
                <a16:creationId xmlns:a16="http://schemas.microsoft.com/office/drawing/2014/main" id="{4CE1CE75-7B6C-4737-836E-FD3B042040D3}"/>
              </a:ext>
            </a:extLst>
          </p:cNvPr>
          <p:cNvPicPr/>
          <p:nvPr/>
        </p:nvPicPr>
        <p:blipFill>
          <a:blip r:embed="rId3"/>
          <a:stretch>
            <a:fillRect/>
          </a:stretch>
        </p:blipFill>
        <p:spPr>
          <a:xfrm>
            <a:off x="5719011" y="668718"/>
            <a:ext cx="3327734" cy="2836482"/>
          </a:xfrm>
          <a:prstGeom prst="rect">
            <a:avLst/>
          </a:prstGeom>
        </p:spPr>
      </p:pic>
      <p:graphicFrame>
        <p:nvGraphicFramePr>
          <p:cNvPr id="3" name="对象 2">
            <a:extLst>
              <a:ext uri="{FF2B5EF4-FFF2-40B4-BE49-F238E27FC236}">
                <a16:creationId xmlns:a16="http://schemas.microsoft.com/office/drawing/2014/main" id="{95226F76-43FD-434D-9254-2A6D715C88E6}"/>
              </a:ext>
            </a:extLst>
          </p:cNvPr>
          <p:cNvGraphicFramePr>
            <a:graphicFrameLocks noChangeAspect="1"/>
          </p:cNvGraphicFramePr>
          <p:nvPr/>
        </p:nvGraphicFramePr>
        <p:xfrm>
          <a:off x="3345324" y="1307801"/>
          <a:ext cx="1758765" cy="456430"/>
        </p:xfrm>
        <a:graphic>
          <a:graphicData uri="http://schemas.openxmlformats.org/presentationml/2006/ole">
            <mc:AlternateContent xmlns:mc="http://schemas.openxmlformats.org/markup-compatibility/2006">
              <mc:Choice xmlns:v="urn:schemas-microsoft-com:vml" Requires="v">
                <p:oleObj spid="_x0000_s6146" name="Equation" r:id="rId4" imgW="2501107" imgH="649463" progId="Equation.DSMT4">
                  <p:embed/>
                </p:oleObj>
              </mc:Choice>
              <mc:Fallback>
                <p:oleObj name="Equation" r:id="rId4" imgW="2501107" imgH="649463" progId="Equation.DSMT4">
                  <p:embed/>
                  <p:pic>
                    <p:nvPicPr>
                      <p:cNvPr id="3" name="对象 2">
                        <a:extLst>
                          <a:ext uri="{FF2B5EF4-FFF2-40B4-BE49-F238E27FC236}">
                            <a16:creationId xmlns:a16="http://schemas.microsoft.com/office/drawing/2014/main" id="{95226F76-43FD-434D-9254-2A6D715C88E6}"/>
                          </a:ext>
                        </a:extLst>
                      </p:cNvPr>
                      <p:cNvPicPr/>
                      <p:nvPr/>
                    </p:nvPicPr>
                    <p:blipFill>
                      <a:blip r:embed="rId5"/>
                      <a:stretch>
                        <a:fillRect/>
                      </a:stretch>
                    </p:blipFill>
                    <p:spPr>
                      <a:xfrm>
                        <a:off x="3345324" y="1307801"/>
                        <a:ext cx="1758765" cy="456430"/>
                      </a:xfrm>
                      <a:prstGeom prst="rect">
                        <a:avLst/>
                      </a:prstGeom>
                    </p:spPr>
                  </p:pic>
                </p:oleObj>
              </mc:Fallback>
            </mc:AlternateContent>
          </a:graphicData>
        </a:graphic>
      </p:graphicFrame>
      <p:sp>
        <p:nvSpPr>
          <p:cNvPr id="11" name="文本框 10">
            <a:extLst>
              <a:ext uri="{FF2B5EF4-FFF2-40B4-BE49-F238E27FC236}">
                <a16:creationId xmlns:a16="http://schemas.microsoft.com/office/drawing/2014/main" id="{E0F1E484-F5F1-4E84-9777-2B2203680250}"/>
              </a:ext>
            </a:extLst>
          </p:cNvPr>
          <p:cNvSpPr txBox="1"/>
          <p:nvPr/>
        </p:nvSpPr>
        <p:spPr>
          <a:xfrm>
            <a:off x="207162" y="1340103"/>
            <a:ext cx="3327734" cy="369332"/>
          </a:xfrm>
          <a:prstGeom prst="rect">
            <a:avLst/>
          </a:prstGeom>
          <a:noFill/>
        </p:spPr>
        <p:txBody>
          <a:bodyPr wrap="square" rtlCol="0">
            <a:spAutoFit/>
          </a:bodyPr>
          <a:lstStyle/>
          <a:p>
            <a:r>
              <a:rPr lang="en-US" altLang="zh-CN" dirty="0"/>
              <a:t>1.</a:t>
            </a:r>
            <a:r>
              <a:rPr lang="zh-CN" altLang="en-US" dirty="0"/>
              <a:t>质量方程网格体积上积分</a:t>
            </a:r>
          </a:p>
        </p:txBody>
      </p:sp>
      <p:graphicFrame>
        <p:nvGraphicFramePr>
          <p:cNvPr id="12" name="对象 11">
            <a:extLst>
              <a:ext uri="{FF2B5EF4-FFF2-40B4-BE49-F238E27FC236}">
                <a16:creationId xmlns:a16="http://schemas.microsoft.com/office/drawing/2014/main" id="{20BCE0B5-913B-4362-B0FC-3F6CE4A0F294}"/>
              </a:ext>
            </a:extLst>
          </p:cNvPr>
          <p:cNvGraphicFramePr>
            <a:graphicFrameLocks noChangeAspect="1"/>
          </p:cNvGraphicFramePr>
          <p:nvPr/>
        </p:nvGraphicFramePr>
        <p:xfrm>
          <a:off x="351066" y="3407803"/>
          <a:ext cx="2376679" cy="1343431"/>
        </p:xfrm>
        <a:graphic>
          <a:graphicData uri="http://schemas.openxmlformats.org/presentationml/2006/ole">
            <mc:AlternateContent xmlns:mc="http://schemas.openxmlformats.org/markup-compatibility/2006">
              <mc:Choice xmlns:v="urn:schemas-microsoft-com:vml" Requires="v">
                <p:oleObj spid="_x0000_s6147" name="Equation" r:id="rId6" imgW="1800758" imgH="1017790" progId="Equation.DSMT4">
                  <p:embed/>
                </p:oleObj>
              </mc:Choice>
              <mc:Fallback>
                <p:oleObj name="Equation" r:id="rId6" imgW="1800758" imgH="1017790" progId="Equation.DSMT4">
                  <p:embed/>
                  <p:pic>
                    <p:nvPicPr>
                      <p:cNvPr id="12" name="对象 11">
                        <a:extLst>
                          <a:ext uri="{FF2B5EF4-FFF2-40B4-BE49-F238E27FC236}">
                            <a16:creationId xmlns:a16="http://schemas.microsoft.com/office/drawing/2014/main" id="{20BCE0B5-913B-4362-B0FC-3F6CE4A0F294}"/>
                          </a:ext>
                        </a:extLst>
                      </p:cNvPr>
                      <p:cNvPicPr/>
                      <p:nvPr/>
                    </p:nvPicPr>
                    <p:blipFill>
                      <a:blip r:embed="rId7"/>
                      <a:stretch>
                        <a:fillRect/>
                      </a:stretch>
                    </p:blipFill>
                    <p:spPr>
                      <a:xfrm>
                        <a:off x="351066" y="3407803"/>
                        <a:ext cx="2376679" cy="1343431"/>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2FC39EBC-31E1-488B-A58A-170F16431C5C}"/>
              </a:ext>
            </a:extLst>
          </p:cNvPr>
          <p:cNvGraphicFramePr>
            <a:graphicFrameLocks noChangeAspect="1"/>
          </p:cNvGraphicFramePr>
          <p:nvPr/>
        </p:nvGraphicFramePr>
        <p:xfrm>
          <a:off x="3660850" y="1968419"/>
          <a:ext cx="1127711" cy="557920"/>
        </p:xfrm>
        <a:graphic>
          <a:graphicData uri="http://schemas.openxmlformats.org/presentationml/2006/ole">
            <mc:AlternateContent xmlns:mc="http://schemas.openxmlformats.org/markup-compatibility/2006">
              <mc:Choice xmlns:v="urn:schemas-microsoft-com:vml" Requires="v">
                <p:oleObj spid="_x0000_s6148" name="Equation" r:id="rId8" imgW="905108" imgH="447856" progId="Equation.DSMT4">
                  <p:embed/>
                </p:oleObj>
              </mc:Choice>
              <mc:Fallback>
                <p:oleObj name="Equation" r:id="rId8" imgW="905108" imgH="447856" progId="Equation.DSMT4">
                  <p:embed/>
                  <p:pic>
                    <p:nvPicPr>
                      <p:cNvPr id="5" name="对象 4">
                        <a:extLst>
                          <a:ext uri="{FF2B5EF4-FFF2-40B4-BE49-F238E27FC236}">
                            <a16:creationId xmlns:a16="http://schemas.microsoft.com/office/drawing/2014/main" id="{2FC39EBC-31E1-488B-A58A-170F16431C5C}"/>
                          </a:ext>
                        </a:extLst>
                      </p:cNvPr>
                      <p:cNvPicPr/>
                      <p:nvPr/>
                    </p:nvPicPr>
                    <p:blipFill>
                      <a:blip r:embed="rId9"/>
                      <a:stretch>
                        <a:fillRect/>
                      </a:stretch>
                    </p:blipFill>
                    <p:spPr>
                      <a:xfrm>
                        <a:off x="3660850" y="1968419"/>
                        <a:ext cx="1127711" cy="557920"/>
                      </a:xfrm>
                      <a:prstGeom prst="rect">
                        <a:avLst/>
                      </a:prstGeom>
                    </p:spPr>
                  </p:pic>
                </p:oleObj>
              </mc:Fallback>
            </mc:AlternateContent>
          </a:graphicData>
        </a:graphic>
      </p:graphicFrame>
      <p:sp>
        <p:nvSpPr>
          <p:cNvPr id="14" name="文本框 13">
            <a:extLst>
              <a:ext uri="{FF2B5EF4-FFF2-40B4-BE49-F238E27FC236}">
                <a16:creationId xmlns:a16="http://schemas.microsoft.com/office/drawing/2014/main" id="{47F9DF67-FD80-415B-B8EA-83E82BA21F8B}"/>
              </a:ext>
            </a:extLst>
          </p:cNvPr>
          <p:cNvSpPr txBox="1"/>
          <p:nvPr/>
        </p:nvSpPr>
        <p:spPr>
          <a:xfrm>
            <a:off x="2655556" y="2062713"/>
            <a:ext cx="914400" cy="369332"/>
          </a:xfrm>
          <a:prstGeom prst="rect">
            <a:avLst/>
          </a:prstGeom>
          <a:noFill/>
        </p:spPr>
        <p:txBody>
          <a:bodyPr wrap="square" rtlCol="0">
            <a:spAutoFit/>
          </a:bodyPr>
          <a:lstStyle/>
          <a:p>
            <a:r>
              <a:rPr lang="zh-CN" altLang="en-US" dirty="0"/>
              <a:t>得</a:t>
            </a:r>
          </a:p>
        </p:txBody>
      </p:sp>
      <p:sp>
        <p:nvSpPr>
          <p:cNvPr id="15" name="文本框 14">
            <a:extLst>
              <a:ext uri="{FF2B5EF4-FFF2-40B4-BE49-F238E27FC236}">
                <a16:creationId xmlns:a16="http://schemas.microsoft.com/office/drawing/2014/main" id="{FEBC7A83-0EEF-49A7-91C0-CBAB808C737C}"/>
              </a:ext>
            </a:extLst>
          </p:cNvPr>
          <p:cNvSpPr txBox="1"/>
          <p:nvPr/>
        </p:nvSpPr>
        <p:spPr>
          <a:xfrm>
            <a:off x="207162" y="2625385"/>
            <a:ext cx="5936964" cy="646331"/>
          </a:xfrm>
          <a:prstGeom prst="rect">
            <a:avLst/>
          </a:prstGeom>
          <a:noFill/>
        </p:spPr>
        <p:txBody>
          <a:bodyPr wrap="square" rtlCol="0">
            <a:spAutoFit/>
          </a:bodyPr>
          <a:lstStyle/>
          <a:p>
            <a:r>
              <a:rPr lang="en-US" altLang="zh-CN" dirty="0"/>
              <a:t>2.</a:t>
            </a:r>
            <a:r>
              <a:rPr lang="zh-CN" altLang="en-US" dirty="0"/>
              <a:t>动量方程</a:t>
            </a:r>
            <a:r>
              <a:rPr lang="zh-CN" altLang="zh-CN" dirty="0"/>
              <a:t>根据相邻网格的中心与</a:t>
            </a:r>
            <a:r>
              <a:rPr lang="zh-CN" altLang="en-US" dirty="0"/>
              <a:t>待解</a:t>
            </a:r>
            <a:r>
              <a:rPr lang="zh-CN" altLang="zh-CN" dirty="0"/>
              <a:t>网格</a:t>
            </a:r>
            <a:r>
              <a:rPr lang="en-US" altLang="zh-CN" dirty="0"/>
              <a:t>(I,N)</a:t>
            </a:r>
            <a:r>
              <a:rPr lang="zh-CN" altLang="zh-CN" dirty="0"/>
              <a:t>的中心之间的中心差</a:t>
            </a:r>
            <a:r>
              <a:rPr lang="zh-CN" altLang="en-US" dirty="0"/>
              <a:t>分</a:t>
            </a:r>
            <a:r>
              <a:rPr lang="zh-CN" altLang="zh-CN" dirty="0"/>
              <a:t>法进行积分</a:t>
            </a:r>
            <a:r>
              <a:rPr lang="zh-CN" altLang="en-US" dirty="0"/>
              <a:t>，代入上式（积分形式质量方程）</a:t>
            </a:r>
          </a:p>
        </p:txBody>
      </p:sp>
      <p:graphicFrame>
        <p:nvGraphicFramePr>
          <p:cNvPr id="16" name="对象 15">
            <a:extLst>
              <a:ext uri="{FF2B5EF4-FFF2-40B4-BE49-F238E27FC236}">
                <a16:creationId xmlns:a16="http://schemas.microsoft.com/office/drawing/2014/main" id="{575206E4-14E3-4613-ACA1-EA81771A659F}"/>
              </a:ext>
            </a:extLst>
          </p:cNvPr>
          <p:cNvGraphicFramePr>
            <a:graphicFrameLocks noChangeAspect="1"/>
          </p:cNvGraphicFramePr>
          <p:nvPr/>
        </p:nvGraphicFramePr>
        <p:xfrm>
          <a:off x="805205" y="4740164"/>
          <a:ext cx="1060164" cy="371057"/>
        </p:xfrm>
        <a:graphic>
          <a:graphicData uri="http://schemas.openxmlformats.org/presentationml/2006/ole">
            <mc:AlternateContent xmlns:mc="http://schemas.openxmlformats.org/markup-compatibility/2006">
              <mc:Choice xmlns:v="urn:schemas-microsoft-com:vml" Requires="v">
                <p:oleObj spid="_x0000_s6149" name="Equation" r:id="rId10" imgW="761760" imgH="266400" progId="Equation.DSMT4">
                  <p:embed/>
                </p:oleObj>
              </mc:Choice>
              <mc:Fallback>
                <p:oleObj name="Equation" r:id="rId10" imgW="761760" imgH="266400" progId="Equation.DSMT4">
                  <p:embed/>
                  <p:pic>
                    <p:nvPicPr>
                      <p:cNvPr id="16" name="对象 15">
                        <a:extLst>
                          <a:ext uri="{FF2B5EF4-FFF2-40B4-BE49-F238E27FC236}">
                            <a16:creationId xmlns:a16="http://schemas.microsoft.com/office/drawing/2014/main" id="{575206E4-14E3-4613-ACA1-EA81771A659F}"/>
                          </a:ext>
                        </a:extLst>
                      </p:cNvPr>
                      <p:cNvPicPr/>
                      <p:nvPr/>
                    </p:nvPicPr>
                    <p:blipFill>
                      <a:blip r:embed="rId11"/>
                      <a:stretch>
                        <a:fillRect/>
                      </a:stretch>
                    </p:blipFill>
                    <p:spPr>
                      <a:xfrm>
                        <a:off x="805205" y="4740164"/>
                        <a:ext cx="1060164" cy="371057"/>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6DA6D7AF-845C-43A3-9C6A-EA44A703C896}"/>
              </a:ext>
            </a:extLst>
          </p:cNvPr>
          <p:cNvGraphicFramePr>
            <a:graphicFrameLocks noChangeAspect="1"/>
          </p:cNvGraphicFramePr>
          <p:nvPr/>
        </p:nvGraphicFramePr>
        <p:xfrm>
          <a:off x="810252" y="5108172"/>
          <a:ext cx="1146437" cy="567575"/>
        </p:xfrm>
        <a:graphic>
          <a:graphicData uri="http://schemas.openxmlformats.org/presentationml/2006/ole">
            <mc:AlternateContent xmlns:mc="http://schemas.openxmlformats.org/markup-compatibility/2006">
              <mc:Choice xmlns:v="urn:schemas-microsoft-com:vml" Requires="v">
                <p:oleObj spid="_x0000_s6150" name="Equation" r:id="rId12" imgW="1127964" imgH="558020" progId="Equation.DSMT4">
                  <p:embed/>
                </p:oleObj>
              </mc:Choice>
              <mc:Fallback>
                <p:oleObj name="Equation" r:id="rId12" imgW="1127964" imgH="558020" progId="Equation.DSMT4">
                  <p:embed/>
                  <p:pic>
                    <p:nvPicPr>
                      <p:cNvPr id="17" name="对象 16">
                        <a:extLst>
                          <a:ext uri="{FF2B5EF4-FFF2-40B4-BE49-F238E27FC236}">
                            <a16:creationId xmlns:a16="http://schemas.microsoft.com/office/drawing/2014/main" id="{6DA6D7AF-845C-43A3-9C6A-EA44A703C896}"/>
                          </a:ext>
                        </a:extLst>
                      </p:cNvPr>
                      <p:cNvPicPr/>
                      <p:nvPr/>
                    </p:nvPicPr>
                    <p:blipFill>
                      <a:blip r:embed="rId13"/>
                      <a:stretch>
                        <a:fillRect/>
                      </a:stretch>
                    </p:blipFill>
                    <p:spPr>
                      <a:xfrm>
                        <a:off x="810252" y="5108172"/>
                        <a:ext cx="1146437" cy="567575"/>
                      </a:xfrm>
                      <a:prstGeom prst="rect">
                        <a:avLst/>
                      </a:prstGeom>
                    </p:spPr>
                  </p:pic>
                </p:oleObj>
              </mc:Fallback>
            </mc:AlternateContent>
          </a:graphicData>
        </a:graphic>
      </p:graphicFrame>
      <p:sp>
        <p:nvSpPr>
          <p:cNvPr id="19" name="文本框 18">
            <a:extLst>
              <a:ext uri="{FF2B5EF4-FFF2-40B4-BE49-F238E27FC236}">
                <a16:creationId xmlns:a16="http://schemas.microsoft.com/office/drawing/2014/main" id="{5E7BD6CF-C210-4846-B5C8-67F2CC9CBD75}"/>
              </a:ext>
            </a:extLst>
          </p:cNvPr>
          <p:cNvSpPr txBox="1"/>
          <p:nvPr/>
        </p:nvSpPr>
        <p:spPr>
          <a:xfrm>
            <a:off x="2746450" y="3730947"/>
            <a:ext cx="914400" cy="369332"/>
          </a:xfrm>
          <a:prstGeom prst="rect">
            <a:avLst/>
          </a:prstGeom>
          <a:noFill/>
        </p:spPr>
        <p:txBody>
          <a:bodyPr wrap="square" rtlCol="0">
            <a:spAutoFit/>
          </a:bodyPr>
          <a:lstStyle/>
          <a:p>
            <a:r>
              <a:rPr lang="en-US" altLang="zh-CN" dirty="0"/>
              <a:t>(1)</a:t>
            </a:r>
            <a:endParaRPr lang="zh-CN" altLang="en-US" dirty="0"/>
          </a:p>
        </p:txBody>
      </p:sp>
      <p:sp>
        <p:nvSpPr>
          <p:cNvPr id="20" name="文本框 19">
            <a:extLst>
              <a:ext uri="{FF2B5EF4-FFF2-40B4-BE49-F238E27FC236}">
                <a16:creationId xmlns:a16="http://schemas.microsoft.com/office/drawing/2014/main" id="{2A47A886-B8AA-41E8-9CC0-DB1935C95601}"/>
              </a:ext>
            </a:extLst>
          </p:cNvPr>
          <p:cNvSpPr txBox="1"/>
          <p:nvPr/>
        </p:nvSpPr>
        <p:spPr>
          <a:xfrm>
            <a:off x="2746450" y="4730715"/>
            <a:ext cx="914400" cy="369332"/>
          </a:xfrm>
          <a:prstGeom prst="rect">
            <a:avLst/>
          </a:prstGeom>
          <a:noFill/>
        </p:spPr>
        <p:txBody>
          <a:bodyPr wrap="square" rtlCol="0">
            <a:spAutoFit/>
          </a:bodyPr>
          <a:lstStyle/>
          <a:p>
            <a:r>
              <a:rPr lang="en-US" altLang="zh-CN" dirty="0"/>
              <a:t>(2)</a:t>
            </a:r>
            <a:endParaRPr lang="zh-CN" altLang="en-US" dirty="0"/>
          </a:p>
        </p:txBody>
      </p:sp>
      <p:sp>
        <p:nvSpPr>
          <p:cNvPr id="21" name="文本框 20">
            <a:extLst>
              <a:ext uri="{FF2B5EF4-FFF2-40B4-BE49-F238E27FC236}">
                <a16:creationId xmlns:a16="http://schemas.microsoft.com/office/drawing/2014/main" id="{90CC673B-1283-46FC-8E6E-58FCC67EE0A6}"/>
              </a:ext>
            </a:extLst>
          </p:cNvPr>
          <p:cNvSpPr txBox="1"/>
          <p:nvPr/>
        </p:nvSpPr>
        <p:spPr>
          <a:xfrm>
            <a:off x="2754471" y="5178198"/>
            <a:ext cx="914400" cy="369332"/>
          </a:xfrm>
          <a:prstGeom prst="rect">
            <a:avLst/>
          </a:prstGeom>
          <a:noFill/>
        </p:spPr>
        <p:txBody>
          <a:bodyPr wrap="square" rtlCol="0">
            <a:spAutoFit/>
          </a:bodyPr>
          <a:lstStyle/>
          <a:p>
            <a:r>
              <a:rPr lang="en-US" altLang="zh-CN" dirty="0"/>
              <a:t>(3)</a:t>
            </a:r>
            <a:endParaRPr lang="zh-CN" altLang="en-US" dirty="0"/>
          </a:p>
        </p:txBody>
      </p:sp>
      <p:cxnSp>
        <p:nvCxnSpPr>
          <p:cNvPr id="26" name="直接箭头连接符 25">
            <a:extLst>
              <a:ext uri="{FF2B5EF4-FFF2-40B4-BE49-F238E27FC236}">
                <a16:creationId xmlns:a16="http://schemas.microsoft.com/office/drawing/2014/main" id="{E3DF82C5-877F-4976-960E-C335F72D87D4}"/>
              </a:ext>
            </a:extLst>
          </p:cNvPr>
          <p:cNvCxnSpPr/>
          <p:nvPr/>
        </p:nvCxnSpPr>
        <p:spPr>
          <a:xfrm>
            <a:off x="3546167" y="4100279"/>
            <a:ext cx="2831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7" name="对象 26">
            <a:extLst>
              <a:ext uri="{FF2B5EF4-FFF2-40B4-BE49-F238E27FC236}">
                <a16:creationId xmlns:a16="http://schemas.microsoft.com/office/drawing/2014/main" id="{E3C19FF6-6EA1-4300-A295-B819AE64E866}"/>
              </a:ext>
            </a:extLst>
          </p:cNvPr>
          <p:cNvGraphicFramePr>
            <a:graphicFrameLocks noChangeAspect="1"/>
          </p:cNvGraphicFramePr>
          <p:nvPr/>
        </p:nvGraphicFramePr>
        <p:xfrm>
          <a:off x="4432943" y="3465056"/>
          <a:ext cx="4121115" cy="1255959"/>
        </p:xfrm>
        <a:graphic>
          <a:graphicData uri="http://schemas.openxmlformats.org/presentationml/2006/ole">
            <mc:AlternateContent xmlns:mc="http://schemas.openxmlformats.org/markup-compatibility/2006">
              <mc:Choice xmlns:v="urn:schemas-microsoft-com:vml" Requires="v">
                <p:oleObj spid="_x0000_s6151" name="Equation" r:id="rId14" imgW="3000464" imgH="914433" progId="Equation.DSMT4">
                  <p:embed/>
                </p:oleObj>
              </mc:Choice>
              <mc:Fallback>
                <p:oleObj name="Equation" r:id="rId14" imgW="3000464" imgH="914433" progId="Equation.DSMT4">
                  <p:embed/>
                  <p:pic>
                    <p:nvPicPr>
                      <p:cNvPr id="27" name="对象 26">
                        <a:extLst>
                          <a:ext uri="{FF2B5EF4-FFF2-40B4-BE49-F238E27FC236}">
                            <a16:creationId xmlns:a16="http://schemas.microsoft.com/office/drawing/2014/main" id="{E3C19FF6-6EA1-4300-A295-B819AE64E866}"/>
                          </a:ext>
                        </a:extLst>
                      </p:cNvPr>
                      <p:cNvPicPr/>
                      <p:nvPr/>
                    </p:nvPicPr>
                    <p:blipFill>
                      <a:blip r:embed="rId15"/>
                      <a:stretch>
                        <a:fillRect/>
                      </a:stretch>
                    </p:blipFill>
                    <p:spPr>
                      <a:xfrm>
                        <a:off x="4432943" y="3465056"/>
                        <a:ext cx="4121115" cy="1255959"/>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BBAB8824-2D6A-4497-AE5E-C6E6B3B9BCC8}"/>
              </a:ext>
            </a:extLst>
          </p:cNvPr>
          <p:cNvGraphicFramePr>
            <a:graphicFrameLocks noChangeAspect="1"/>
          </p:cNvGraphicFramePr>
          <p:nvPr/>
        </p:nvGraphicFramePr>
        <p:xfrm>
          <a:off x="5046931" y="4747451"/>
          <a:ext cx="2893137" cy="1040590"/>
        </p:xfrm>
        <a:graphic>
          <a:graphicData uri="http://schemas.openxmlformats.org/presentationml/2006/ole">
            <mc:AlternateContent xmlns:mc="http://schemas.openxmlformats.org/markup-compatibility/2006">
              <mc:Choice xmlns:v="urn:schemas-microsoft-com:vml" Requires="v">
                <p:oleObj spid="_x0000_s6152" name="Equation" r:id="rId16" imgW="2667079" imgH="876271" progId="Equation.DSMT4">
                  <p:embed/>
                </p:oleObj>
              </mc:Choice>
              <mc:Fallback>
                <p:oleObj name="Equation" r:id="rId16" imgW="2667079" imgH="876271" progId="Equation.DSMT4">
                  <p:embed/>
                  <p:pic>
                    <p:nvPicPr>
                      <p:cNvPr id="28" name="对象 27">
                        <a:extLst>
                          <a:ext uri="{FF2B5EF4-FFF2-40B4-BE49-F238E27FC236}">
                            <a16:creationId xmlns:a16="http://schemas.microsoft.com/office/drawing/2014/main" id="{BBAB8824-2D6A-4497-AE5E-C6E6B3B9BCC8}"/>
                          </a:ext>
                        </a:extLst>
                      </p:cNvPr>
                      <p:cNvPicPr/>
                      <p:nvPr/>
                    </p:nvPicPr>
                    <p:blipFill>
                      <a:blip r:embed="rId17"/>
                      <a:stretch>
                        <a:fillRect/>
                      </a:stretch>
                    </p:blipFill>
                    <p:spPr>
                      <a:xfrm>
                        <a:off x="5046931" y="4747451"/>
                        <a:ext cx="2893137" cy="1040590"/>
                      </a:xfrm>
                      <a:prstGeom prst="rect">
                        <a:avLst/>
                      </a:prstGeom>
                    </p:spPr>
                  </p:pic>
                </p:oleObj>
              </mc:Fallback>
            </mc:AlternateContent>
          </a:graphicData>
        </a:graphic>
      </p:graphicFrame>
      <p:sp>
        <p:nvSpPr>
          <p:cNvPr id="30" name="文本框 29">
            <a:extLst>
              <a:ext uri="{FF2B5EF4-FFF2-40B4-BE49-F238E27FC236}">
                <a16:creationId xmlns:a16="http://schemas.microsoft.com/office/drawing/2014/main" id="{E2683097-3882-4630-B99D-A1C2C946B3A2}"/>
              </a:ext>
            </a:extLst>
          </p:cNvPr>
          <p:cNvSpPr txBox="1"/>
          <p:nvPr/>
        </p:nvSpPr>
        <p:spPr>
          <a:xfrm>
            <a:off x="3890203" y="5083080"/>
            <a:ext cx="914400" cy="369332"/>
          </a:xfrm>
          <a:prstGeom prst="rect">
            <a:avLst/>
          </a:prstGeom>
          <a:noFill/>
        </p:spPr>
        <p:txBody>
          <a:bodyPr wrap="square" rtlCol="0">
            <a:spAutoFit/>
          </a:bodyPr>
          <a:lstStyle/>
          <a:p>
            <a:r>
              <a:rPr lang="zh-CN" altLang="en-US" dirty="0"/>
              <a:t>整理得</a:t>
            </a:r>
          </a:p>
        </p:txBody>
      </p:sp>
      <p:sp>
        <p:nvSpPr>
          <p:cNvPr id="31" name="文本框 30">
            <a:extLst>
              <a:ext uri="{FF2B5EF4-FFF2-40B4-BE49-F238E27FC236}">
                <a16:creationId xmlns:a16="http://schemas.microsoft.com/office/drawing/2014/main" id="{00840C09-912F-4563-B705-EE9C26B96A31}"/>
              </a:ext>
            </a:extLst>
          </p:cNvPr>
          <p:cNvSpPr txBox="1"/>
          <p:nvPr/>
        </p:nvSpPr>
        <p:spPr>
          <a:xfrm>
            <a:off x="3890203" y="5835801"/>
            <a:ext cx="914400" cy="369332"/>
          </a:xfrm>
          <a:prstGeom prst="rect">
            <a:avLst/>
          </a:prstGeom>
          <a:noFill/>
        </p:spPr>
        <p:txBody>
          <a:bodyPr wrap="square" rtlCol="0">
            <a:spAutoFit/>
          </a:bodyPr>
          <a:lstStyle/>
          <a:p>
            <a:r>
              <a:rPr lang="zh-CN" altLang="en-US" dirty="0"/>
              <a:t>其中</a:t>
            </a:r>
          </a:p>
        </p:txBody>
      </p:sp>
      <p:graphicFrame>
        <p:nvGraphicFramePr>
          <p:cNvPr id="29" name="对象 28">
            <a:extLst>
              <a:ext uri="{FF2B5EF4-FFF2-40B4-BE49-F238E27FC236}">
                <a16:creationId xmlns:a16="http://schemas.microsoft.com/office/drawing/2014/main" id="{E55828EF-447C-4A0D-916C-C4EAF21F917D}"/>
              </a:ext>
            </a:extLst>
          </p:cNvPr>
          <p:cNvGraphicFramePr>
            <a:graphicFrameLocks noChangeAspect="1"/>
          </p:cNvGraphicFramePr>
          <p:nvPr/>
        </p:nvGraphicFramePr>
        <p:xfrm>
          <a:off x="5436305" y="5804083"/>
          <a:ext cx="2434477" cy="604451"/>
        </p:xfrm>
        <a:graphic>
          <a:graphicData uri="http://schemas.openxmlformats.org/presentationml/2006/ole">
            <mc:AlternateContent xmlns:mc="http://schemas.openxmlformats.org/markup-compatibility/2006">
              <mc:Choice xmlns:v="urn:schemas-microsoft-com:vml" Requires="v">
                <p:oleObj spid="_x0000_s6153" name="Equation" r:id="rId18" imgW="2145960" imgH="533160" progId="Equation.DSMT4">
                  <p:embed/>
                </p:oleObj>
              </mc:Choice>
              <mc:Fallback>
                <p:oleObj name="Equation" r:id="rId18" imgW="2145960" imgH="533160" progId="Equation.DSMT4">
                  <p:embed/>
                  <p:pic>
                    <p:nvPicPr>
                      <p:cNvPr id="29" name="对象 28">
                        <a:extLst>
                          <a:ext uri="{FF2B5EF4-FFF2-40B4-BE49-F238E27FC236}">
                            <a16:creationId xmlns:a16="http://schemas.microsoft.com/office/drawing/2014/main" id="{E55828EF-447C-4A0D-916C-C4EAF21F917D}"/>
                          </a:ext>
                        </a:extLst>
                      </p:cNvPr>
                      <p:cNvPicPr/>
                      <p:nvPr/>
                    </p:nvPicPr>
                    <p:blipFill>
                      <a:blip r:embed="rId19"/>
                      <a:stretch>
                        <a:fillRect/>
                      </a:stretch>
                    </p:blipFill>
                    <p:spPr>
                      <a:xfrm>
                        <a:off x="5436305" y="5804083"/>
                        <a:ext cx="2434477" cy="604451"/>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3CEAAD11-0EE0-479A-BB6B-BF0049475991}"/>
              </a:ext>
            </a:extLst>
          </p:cNvPr>
          <p:cNvGraphicFramePr>
            <a:graphicFrameLocks noChangeAspect="1"/>
          </p:cNvGraphicFramePr>
          <p:nvPr/>
        </p:nvGraphicFramePr>
        <p:xfrm>
          <a:off x="242608" y="5714655"/>
          <a:ext cx="2197100" cy="719137"/>
        </p:xfrm>
        <a:graphic>
          <a:graphicData uri="http://schemas.openxmlformats.org/presentationml/2006/ole">
            <mc:AlternateContent xmlns:mc="http://schemas.openxmlformats.org/markup-compatibility/2006">
              <mc:Choice xmlns:v="urn:schemas-microsoft-com:vml" Requires="v">
                <p:oleObj spid="_x0000_s6154" name="Equation" r:id="rId20" imgW="2197604" imgH="719306" progId="Equation.DSMT4">
                  <p:embed/>
                </p:oleObj>
              </mc:Choice>
              <mc:Fallback>
                <p:oleObj name="Equation" r:id="rId20" imgW="2197604" imgH="719306" progId="Equation.DSMT4">
                  <p:embed/>
                  <p:pic>
                    <p:nvPicPr>
                      <p:cNvPr id="32" name="对象 31">
                        <a:extLst>
                          <a:ext uri="{FF2B5EF4-FFF2-40B4-BE49-F238E27FC236}">
                            <a16:creationId xmlns:a16="http://schemas.microsoft.com/office/drawing/2014/main" id="{3CEAAD11-0EE0-479A-BB6B-BF0049475991}"/>
                          </a:ext>
                        </a:extLst>
                      </p:cNvPr>
                      <p:cNvPicPr/>
                      <p:nvPr/>
                    </p:nvPicPr>
                    <p:blipFill>
                      <a:blip r:embed="rId21"/>
                      <a:stretch>
                        <a:fillRect/>
                      </a:stretch>
                    </p:blipFill>
                    <p:spPr>
                      <a:xfrm>
                        <a:off x="242608" y="5714655"/>
                        <a:ext cx="2197100" cy="719137"/>
                      </a:xfrm>
                      <a:prstGeom prst="rect">
                        <a:avLst/>
                      </a:prstGeom>
                    </p:spPr>
                  </p:pic>
                </p:oleObj>
              </mc:Fallback>
            </mc:AlternateContent>
          </a:graphicData>
        </a:graphic>
      </p:graphicFrame>
      <p:sp>
        <p:nvSpPr>
          <p:cNvPr id="34" name="文本框 33">
            <a:extLst>
              <a:ext uri="{FF2B5EF4-FFF2-40B4-BE49-F238E27FC236}">
                <a16:creationId xmlns:a16="http://schemas.microsoft.com/office/drawing/2014/main" id="{FC31B77A-3212-478F-BB43-A44CF2B914CE}"/>
              </a:ext>
            </a:extLst>
          </p:cNvPr>
          <p:cNvSpPr txBox="1"/>
          <p:nvPr/>
        </p:nvSpPr>
        <p:spPr>
          <a:xfrm>
            <a:off x="2746450" y="5812040"/>
            <a:ext cx="914400" cy="369332"/>
          </a:xfrm>
          <a:prstGeom prst="rect">
            <a:avLst/>
          </a:prstGeom>
          <a:noFill/>
        </p:spPr>
        <p:txBody>
          <a:bodyPr wrap="square" rtlCol="0">
            <a:spAutoFit/>
          </a:bodyPr>
          <a:lstStyle/>
          <a:p>
            <a:r>
              <a:rPr lang="en-US" altLang="zh-CN" dirty="0"/>
              <a:t>(4)</a:t>
            </a:r>
            <a:endParaRPr lang="zh-CN" altLang="en-US" dirty="0"/>
          </a:p>
        </p:txBody>
      </p:sp>
      <p:sp>
        <p:nvSpPr>
          <p:cNvPr id="36" name="矩形: 圆角 35">
            <a:extLst>
              <a:ext uri="{FF2B5EF4-FFF2-40B4-BE49-F238E27FC236}">
                <a16:creationId xmlns:a16="http://schemas.microsoft.com/office/drawing/2014/main" id="{162B40CD-B9CE-451E-A4FB-F924A930954A}"/>
              </a:ext>
            </a:extLst>
          </p:cNvPr>
          <p:cNvSpPr/>
          <p:nvPr/>
        </p:nvSpPr>
        <p:spPr>
          <a:xfrm>
            <a:off x="4013813" y="3468002"/>
            <a:ext cx="4779122" cy="1253013"/>
          </a:xfrm>
          <a:prstGeom prst="roundRect">
            <a:avLst/>
          </a:prstGeom>
          <a:noFill/>
          <a:ln>
            <a:solidFill>
              <a:srgbClr val="7030A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33" name="右大括号 32">
            <a:extLst>
              <a:ext uri="{FF2B5EF4-FFF2-40B4-BE49-F238E27FC236}">
                <a16:creationId xmlns:a16="http://schemas.microsoft.com/office/drawing/2014/main" id="{4428EF49-DF84-40D1-9B72-985353FE6AB6}"/>
              </a:ext>
            </a:extLst>
          </p:cNvPr>
          <p:cNvSpPr/>
          <p:nvPr/>
        </p:nvSpPr>
        <p:spPr>
          <a:xfrm>
            <a:off x="3232484" y="3890211"/>
            <a:ext cx="83380" cy="2117488"/>
          </a:xfrm>
          <a:prstGeom prst="rightBrace">
            <a:avLst>
              <a:gd name="adj1" fmla="val 8333"/>
              <a:gd name="adj2" fmla="val 9628"/>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3420082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noChangeAspect="1"/>
          </p:cNvSpPr>
          <p:nvPr>
            <p:ph type="sldNum" sz="quarter" idx="12"/>
          </p:nvPr>
        </p:nvSpPr>
        <p:spPr>
          <a:xfrm>
            <a:off x="6750868" y="80980"/>
            <a:ext cx="2057400" cy="365125"/>
          </a:xfrm>
        </p:spPr>
        <p:txBody>
          <a:bodyPr/>
          <a:lstStyle/>
          <a:p>
            <a:fld id="{28DC27F0-0AC4-4AD4-8B33-350A24432F15}" type="slidenum">
              <a:rPr lang="zh-CN" altLang="en-US" sz="1800" b="1" smtClean="0">
                <a:latin typeface="Times New Roman" panose="02020603050405020304" pitchFamily="18" charset="0"/>
                <a:cs typeface="Times New Roman" panose="02020603050405020304" pitchFamily="18" charset="0"/>
              </a:rPr>
              <a:t>4</a:t>
            </a:fld>
            <a:endParaRPr lang="zh-CN" altLang="en-US" sz="18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35732" y="0"/>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研究进展</a:t>
            </a:r>
          </a:p>
        </p:txBody>
      </p:sp>
      <p:sp>
        <p:nvSpPr>
          <p:cNvPr id="100" name="文本框 99"/>
          <p:cNvSpPr txBox="1"/>
          <p:nvPr/>
        </p:nvSpPr>
        <p:spPr>
          <a:xfrm>
            <a:off x="517525" y="748665"/>
            <a:ext cx="6577330" cy="491490"/>
          </a:xfrm>
          <a:prstGeom prst="rect">
            <a:avLst/>
          </a:prstGeom>
          <a:noFill/>
          <a:ln w="9525">
            <a:noFill/>
          </a:ln>
        </p:spPr>
        <p:txBody>
          <a:bodyPr wrap="square">
            <a:spAutoFit/>
          </a:bodyPr>
          <a:lstStyle/>
          <a:p>
            <a:pPr indent="0"/>
            <a:r>
              <a:rPr lang="zh-CN" sz="2600" b="1">
                <a:ea typeface="宋体" panose="02010600030101010101" pitchFamily="2" charset="-122"/>
              </a:rPr>
              <a:t>燃料球内部热传导方程</a:t>
            </a:r>
          </a:p>
        </p:txBody>
      </p:sp>
      <p:sp>
        <p:nvSpPr>
          <p:cNvPr id="3" name="文本框 2"/>
          <p:cNvSpPr txBox="1"/>
          <p:nvPr/>
        </p:nvSpPr>
        <p:spPr>
          <a:xfrm>
            <a:off x="517525" y="3248025"/>
            <a:ext cx="8290560" cy="706755"/>
          </a:xfrm>
          <a:prstGeom prst="rect">
            <a:avLst/>
          </a:prstGeom>
          <a:noFill/>
          <a:ln w="9525">
            <a:noFill/>
          </a:ln>
        </p:spPr>
        <p:txBody>
          <a:bodyPr wrap="square">
            <a:spAutoFit/>
          </a:bodyPr>
          <a:lstStyle/>
          <a:p>
            <a:pPr indent="266700"/>
            <a:r>
              <a:rPr sz="2000" b="0">
                <a:latin typeface="+mn-ea"/>
                <a:cs typeface="+mn-ea"/>
              </a:rPr>
              <a:t>其中，T为燃料球温度; c</a:t>
            </a:r>
            <a:r>
              <a:rPr sz="2000" b="0" baseline="-25000">
                <a:latin typeface="+mn-ea"/>
                <a:cs typeface="+mn-ea"/>
              </a:rPr>
              <a:t>p</a:t>
            </a:r>
            <a:r>
              <a:rPr sz="2000" b="0">
                <a:latin typeface="+mn-ea"/>
                <a:cs typeface="+mn-ea"/>
              </a:rPr>
              <a:t>为定压热容; k为热导率; q</a:t>
            </a:r>
            <a:r>
              <a:rPr sz="2000" b="0" baseline="-25000">
                <a:latin typeface="+mn-ea"/>
                <a:cs typeface="+mn-ea"/>
              </a:rPr>
              <a:t>N</a:t>
            </a:r>
            <a:r>
              <a:rPr sz="2000" b="0">
                <a:latin typeface="+mn-ea"/>
                <a:cs typeface="+mn-ea"/>
              </a:rPr>
              <a:t> 为由燃料球内燃料颗粒核裂变反应提供的热源。</a:t>
            </a:r>
          </a:p>
        </p:txBody>
      </p:sp>
      <p:sp>
        <p:nvSpPr>
          <p:cNvPr id="8" name="文本框 7"/>
          <p:cNvSpPr txBox="1"/>
          <p:nvPr/>
        </p:nvSpPr>
        <p:spPr>
          <a:xfrm>
            <a:off x="519430" y="1334770"/>
            <a:ext cx="4572000" cy="398780"/>
          </a:xfrm>
          <a:prstGeom prst="rect">
            <a:avLst/>
          </a:prstGeom>
          <a:noFill/>
        </p:spPr>
        <p:txBody>
          <a:bodyPr wrap="square" rtlCol="0" anchor="t">
            <a:spAutoFit/>
          </a:bodyPr>
          <a:lstStyle/>
          <a:p>
            <a:r>
              <a:rPr lang="zh-CN" sz="2000">
                <a:latin typeface="+mn-ea"/>
                <a:cs typeface="+mn-ea"/>
                <a:sym typeface="+mn-ea"/>
              </a:rPr>
              <a:t>一维球对称几何下，</a:t>
            </a:r>
            <a:endParaRPr lang="zh-CN" altLang="en-US" sz="2000">
              <a:latin typeface="+mn-ea"/>
              <a:cs typeface="+mn-ea"/>
              <a:sym typeface="+mn-ea"/>
            </a:endParaRPr>
          </a:p>
        </p:txBody>
      </p:sp>
      <p:pic>
        <p:nvPicPr>
          <p:cNvPr id="5" name="图片 3"/>
          <p:cNvPicPr>
            <a:picLocks noChangeAspect="1"/>
          </p:cNvPicPr>
          <p:nvPr/>
        </p:nvPicPr>
        <p:blipFill>
          <a:blip r:embed="rId2"/>
          <a:stretch>
            <a:fillRect/>
          </a:stretch>
        </p:blipFill>
        <p:spPr>
          <a:xfrm>
            <a:off x="3048635" y="2129790"/>
            <a:ext cx="3227705" cy="77279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noChangeAspect="1"/>
          </p:cNvSpPr>
          <p:nvPr>
            <p:ph type="sldNum" sz="quarter" idx="12"/>
          </p:nvPr>
        </p:nvSpPr>
        <p:spPr>
          <a:xfrm>
            <a:off x="6750868" y="80980"/>
            <a:ext cx="2057400" cy="365125"/>
          </a:xfrm>
        </p:spPr>
        <p:txBody>
          <a:bodyPr/>
          <a:lstStyle/>
          <a:p>
            <a:fld id="{28DC27F0-0AC4-4AD4-8B33-350A24432F15}" type="slidenum">
              <a:rPr lang="zh-CN" altLang="en-US" sz="1800" b="1" smtClean="0">
                <a:latin typeface="Times New Roman" panose="02020603050405020304" pitchFamily="18" charset="0"/>
                <a:cs typeface="Times New Roman" panose="02020603050405020304" pitchFamily="18" charset="0"/>
              </a:rPr>
              <a:t>5</a:t>
            </a:fld>
            <a:endParaRPr lang="zh-CN" altLang="en-US" sz="18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35732" y="0"/>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研究进展</a:t>
            </a:r>
          </a:p>
        </p:txBody>
      </p:sp>
      <p:sp>
        <p:nvSpPr>
          <p:cNvPr id="100" name="文本框 99"/>
          <p:cNvSpPr txBox="1"/>
          <p:nvPr/>
        </p:nvSpPr>
        <p:spPr>
          <a:xfrm>
            <a:off x="774700" y="2212340"/>
            <a:ext cx="2780665" cy="491490"/>
          </a:xfrm>
          <a:prstGeom prst="rect">
            <a:avLst/>
          </a:prstGeom>
          <a:noFill/>
          <a:ln w="9525">
            <a:noFill/>
          </a:ln>
        </p:spPr>
        <p:txBody>
          <a:bodyPr wrap="square">
            <a:spAutoFit/>
          </a:bodyPr>
          <a:lstStyle/>
          <a:p>
            <a:pPr indent="0"/>
            <a:r>
              <a:rPr lang="zh-CN" sz="2600" b="1">
                <a:ea typeface="宋体" panose="02010600030101010101" pitchFamily="2" charset="-122"/>
              </a:rPr>
              <a:t>质量守恒方程（）</a:t>
            </a:r>
          </a:p>
        </p:txBody>
      </p:sp>
      <p:sp>
        <p:nvSpPr>
          <p:cNvPr id="3" name="文本框 2"/>
          <p:cNvSpPr txBox="1"/>
          <p:nvPr/>
        </p:nvSpPr>
        <p:spPr>
          <a:xfrm>
            <a:off x="774700" y="3803015"/>
            <a:ext cx="8101330" cy="829945"/>
          </a:xfrm>
          <a:prstGeom prst="rect">
            <a:avLst/>
          </a:prstGeom>
          <a:noFill/>
          <a:ln w="9525">
            <a:noFill/>
          </a:ln>
        </p:spPr>
        <p:txBody>
          <a:bodyPr wrap="square">
            <a:spAutoFit/>
          </a:bodyPr>
          <a:lstStyle/>
          <a:p>
            <a:pPr indent="266700">
              <a:lnSpc>
                <a:spcPct val="120000"/>
              </a:lnSpc>
            </a:pPr>
            <a:r>
              <a:rPr sz="2000" b="0">
                <a:latin typeface="+mn-ea"/>
                <a:cs typeface="+mn-ea"/>
              </a:rPr>
              <a:t>其中G</a:t>
            </a:r>
            <a:r>
              <a:rPr sz="2000" b="0" baseline="-25000">
                <a:latin typeface="+mn-ea"/>
                <a:cs typeface="+mn-ea"/>
              </a:rPr>
              <a:t>r</a:t>
            </a:r>
            <a:r>
              <a:rPr sz="2000" b="0">
                <a:latin typeface="+mn-ea"/>
                <a:cs typeface="+mn-ea"/>
              </a:rPr>
              <a:t>，G</a:t>
            </a:r>
            <a:r>
              <a:rPr sz="2000" b="0" baseline="-25000">
                <a:latin typeface="+mn-ea"/>
                <a:cs typeface="+mn-ea"/>
              </a:rPr>
              <a:t>z</a:t>
            </a:r>
            <a:r>
              <a:rPr sz="2000" b="0">
                <a:latin typeface="+mn-ea"/>
                <a:cs typeface="+mn-ea"/>
              </a:rPr>
              <a:t>为质量流率G的分量，φ为质量生成源项(高温气冷堆中由局部的化学反应及摩擦粉尘产生，或进入下腔室的质量流)。</a:t>
            </a:r>
          </a:p>
        </p:txBody>
      </p:sp>
      <p:sp>
        <p:nvSpPr>
          <p:cNvPr id="8" name="文本框 7"/>
          <p:cNvSpPr txBox="1"/>
          <p:nvPr/>
        </p:nvSpPr>
        <p:spPr>
          <a:xfrm>
            <a:off x="774700" y="2710815"/>
            <a:ext cx="4188460" cy="398780"/>
          </a:xfrm>
          <a:prstGeom prst="rect">
            <a:avLst/>
          </a:prstGeom>
          <a:noFill/>
        </p:spPr>
        <p:txBody>
          <a:bodyPr wrap="square" rtlCol="0" anchor="t">
            <a:spAutoFit/>
          </a:bodyPr>
          <a:lstStyle/>
          <a:p>
            <a:r>
              <a:rPr lang="zh-CN" sz="2000">
                <a:latin typeface="+mn-ea"/>
                <a:cs typeface="+mn-ea"/>
                <a:sym typeface="+mn-ea"/>
              </a:rPr>
              <a:t>二维</a:t>
            </a:r>
            <a:r>
              <a:rPr lang="en-US" altLang="zh-CN" sz="2000">
                <a:latin typeface="+mn-ea"/>
                <a:cs typeface="+mn-ea"/>
                <a:sym typeface="+mn-ea"/>
              </a:rPr>
              <a:t>R-Z</a:t>
            </a:r>
            <a:r>
              <a:rPr lang="zh-CN" sz="2000">
                <a:latin typeface="+mn-ea"/>
                <a:cs typeface="+mn-ea"/>
                <a:sym typeface="+mn-ea"/>
              </a:rPr>
              <a:t>几何下，</a:t>
            </a:r>
            <a:endParaRPr lang="zh-CN" altLang="en-US" sz="2000">
              <a:latin typeface="+mn-ea"/>
              <a:cs typeface="+mn-ea"/>
              <a:sym typeface="+mn-ea"/>
            </a:endParaRPr>
          </a:p>
        </p:txBody>
      </p:sp>
      <p:pic>
        <p:nvPicPr>
          <p:cNvPr id="5" name="图片 4"/>
          <p:cNvPicPr>
            <a:picLocks noChangeAspect="1"/>
          </p:cNvPicPr>
          <p:nvPr/>
        </p:nvPicPr>
        <p:blipFill>
          <a:blip r:embed="rId2"/>
          <a:stretch>
            <a:fillRect/>
          </a:stretch>
        </p:blipFill>
        <p:spPr>
          <a:xfrm>
            <a:off x="3756660" y="3045460"/>
            <a:ext cx="2131695" cy="657860"/>
          </a:xfrm>
          <a:prstGeom prst="rect">
            <a:avLst/>
          </a:prstGeom>
          <a:noFill/>
          <a:ln>
            <a:noFill/>
          </a:ln>
        </p:spPr>
      </p:pic>
      <p:sp>
        <p:nvSpPr>
          <p:cNvPr id="9" name="文本框 8"/>
          <p:cNvSpPr txBox="1"/>
          <p:nvPr/>
        </p:nvSpPr>
        <p:spPr>
          <a:xfrm>
            <a:off x="774700" y="4895850"/>
            <a:ext cx="2621915" cy="491490"/>
          </a:xfrm>
          <a:prstGeom prst="rect">
            <a:avLst/>
          </a:prstGeom>
          <a:noFill/>
          <a:ln w="9525">
            <a:noFill/>
          </a:ln>
        </p:spPr>
        <p:txBody>
          <a:bodyPr wrap="square">
            <a:spAutoFit/>
          </a:bodyPr>
          <a:lstStyle/>
          <a:p>
            <a:pPr indent="0"/>
            <a:r>
              <a:rPr lang="zh-CN" sz="2600" b="1">
                <a:ea typeface="宋体" panose="02010600030101010101" pitchFamily="2" charset="-122"/>
              </a:rPr>
              <a:t>动量守恒方程（）</a:t>
            </a:r>
          </a:p>
        </p:txBody>
      </p:sp>
      <p:sp>
        <p:nvSpPr>
          <p:cNvPr id="10" name="文本框 9"/>
          <p:cNvSpPr txBox="1"/>
          <p:nvPr/>
        </p:nvSpPr>
        <p:spPr>
          <a:xfrm>
            <a:off x="1532890" y="701040"/>
            <a:ext cx="5897880" cy="491490"/>
          </a:xfrm>
          <a:prstGeom prst="rect">
            <a:avLst/>
          </a:prstGeom>
          <a:noFill/>
          <a:ln w="9525">
            <a:noFill/>
          </a:ln>
        </p:spPr>
        <p:txBody>
          <a:bodyPr wrap="square">
            <a:spAutoFit/>
          </a:bodyPr>
          <a:lstStyle/>
          <a:p>
            <a:pPr indent="0"/>
            <a:r>
              <a:rPr lang="zh-CN" sz="2600" b="1">
                <a:ea typeface="宋体" panose="02010600030101010101" pitchFamily="2" charset="-122"/>
              </a:rPr>
              <a:t>流体准静态速度压降模型下的流体方程</a:t>
            </a:r>
          </a:p>
        </p:txBody>
      </p:sp>
      <p:sp>
        <p:nvSpPr>
          <p:cNvPr id="2" name="文本框 1"/>
          <p:cNvSpPr txBox="1"/>
          <p:nvPr/>
        </p:nvSpPr>
        <p:spPr>
          <a:xfrm>
            <a:off x="774700" y="5489575"/>
            <a:ext cx="2621915" cy="491490"/>
          </a:xfrm>
          <a:prstGeom prst="rect">
            <a:avLst/>
          </a:prstGeom>
          <a:noFill/>
          <a:ln w="9525">
            <a:noFill/>
          </a:ln>
        </p:spPr>
        <p:txBody>
          <a:bodyPr wrap="square">
            <a:spAutoFit/>
          </a:bodyPr>
          <a:lstStyle/>
          <a:p>
            <a:pPr indent="0"/>
            <a:r>
              <a:rPr lang="zh-CN" sz="2600" b="1">
                <a:ea typeface="宋体" panose="02010600030101010101" pitchFamily="2" charset="-122"/>
              </a:rPr>
              <a:t>能量守恒方程（）</a:t>
            </a:r>
          </a:p>
        </p:txBody>
      </p:sp>
      <p:sp>
        <p:nvSpPr>
          <p:cNvPr id="4" name="等腰三角形 3"/>
          <p:cNvSpPr/>
          <p:nvPr/>
        </p:nvSpPr>
        <p:spPr>
          <a:xfrm rot="10800000">
            <a:off x="335915" y="2319655"/>
            <a:ext cx="268605" cy="2438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5400000">
            <a:off x="335915" y="5019675"/>
            <a:ext cx="268605" cy="2438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5400000">
            <a:off x="335915" y="5613400"/>
            <a:ext cx="268605" cy="2438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113155" y="1116330"/>
            <a:ext cx="6736715" cy="76200"/>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文本框 106"/>
          <p:cNvSpPr txBox="1"/>
          <p:nvPr/>
        </p:nvSpPr>
        <p:spPr>
          <a:xfrm>
            <a:off x="966470" y="1256030"/>
            <a:ext cx="7065645" cy="645160"/>
          </a:xfrm>
          <a:prstGeom prst="rect">
            <a:avLst/>
          </a:prstGeom>
          <a:noFill/>
          <a:ln w="9525">
            <a:noFill/>
          </a:ln>
        </p:spPr>
        <p:txBody>
          <a:bodyPr wrap="square">
            <a:spAutoFit/>
          </a:bodyPr>
          <a:lstStyle/>
          <a:p>
            <a:pPr indent="457200">
              <a:lnSpc>
                <a:spcPct val="90000"/>
              </a:lnSpc>
            </a:pPr>
            <a:r>
              <a:rPr sz="2000" b="0">
                <a:latin typeface="+mn-ea"/>
                <a:cs typeface="+mn-ea"/>
              </a:rPr>
              <a:t>--气体温度、流量和压力场通过求解能量、质量和动量守恒方程的稳态准静态形式获得</a:t>
            </a:r>
            <a:endParaRPr lang="zh-CN" altLang="en-US" b="0">
              <a:ea typeface="宋体" panose="02010600030101010101" pitchFamily="2" charset="-122"/>
              <a:cs typeface="+mn-lt"/>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788035" y="3776980"/>
            <a:ext cx="8290560" cy="1783715"/>
          </a:xfrm>
          <a:prstGeom prst="rect">
            <a:avLst/>
          </a:prstGeom>
          <a:noFill/>
          <a:ln w="9525">
            <a:noFill/>
          </a:ln>
        </p:spPr>
        <p:txBody>
          <a:bodyPr wrap="square">
            <a:spAutoFit/>
          </a:bodyPr>
          <a:lstStyle/>
          <a:p>
            <a:pPr indent="266700">
              <a:lnSpc>
                <a:spcPct val="110000"/>
              </a:lnSpc>
            </a:pPr>
            <a:r>
              <a:rPr sz="2000" b="0">
                <a:latin typeface="+mn-ea"/>
                <a:cs typeface="+mn-ea"/>
              </a:rPr>
              <a:t>其中P为压强; d为燃料球直径; ε为球床孔隙率; </a:t>
            </a:r>
            <a:r>
              <a:rPr sz="2000" b="0">
                <a:solidFill>
                  <a:schemeClr val="bg1"/>
                </a:solidFill>
                <a:latin typeface="+mn-ea"/>
                <a:cs typeface="+mn-ea"/>
              </a:rPr>
              <a:t>ψ为压降阻力因子，</a:t>
            </a:r>
            <a:r>
              <a:rPr sz="2000" b="0">
                <a:latin typeface="+mn-ea"/>
                <a:cs typeface="+mn-ea"/>
              </a:rPr>
              <a:t>由实验数据根据一定的统计规律得出，是动量方程中唯一的经验参数。|G|为质量总量流率大小，而不是其分量大小。在不求解N-S方程情况下，动量分量方程在两个方向上的速度相互影响(纵向横向流体“搅混”)通过此项体现出来。</a:t>
            </a:r>
          </a:p>
        </p:txBody>
      </p:sp>
      <p:sp>
        <p:nvSpPr>
          <p:cNvPr id="6" name="灯片编号占位符 5"/>
          <p:cNvSpPr>
            <a:spLocks noGrp="1" noChangeAspect="1"/>
          </p:cNvSpPr>
          <p:nvPr>
            <p:ph type="sldNum" sz="quarter" idx="12"/>
          </p:nvPr>
        </p:nvSpPr>
        <p:spPr>
          <a:xfrm>
            <a:off x="6750868" y="80980"/>
            <a:ext cx="2057400" cy="365125"/>
          </a:xfrm>
        </p:spPr>
        <p:txBody>
          <a:bodyPr/>
          <a:lstStyle/>
          <a:p>
            <a:fld id="{28DC27F0-0AC4-4AD4-8B33-350A24432F15}" type="slidenum">
              <a:rPr lang="zh-CN" altLang="en-US" sz="1800" b="1" smtClean="0">
                <a:latin typeface="Times New Roman" panose="02020603050405020304" pitchFamily="18" charset="0"/>
                <a:cs typeface="Times New Roman" panose="02020603050405020304" pitchFamily="18" charset="0"/>
              </a:rPr>
              <a:t>6</a:t>
            </a:fld>
            <a:endParaRPr lang="zh-CN" altLang="en-US" sz="18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35732" y="0"/>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研究进展</a:t>
            </a:r>
          </a:p>
        </p:txBody>
      </p:sp>
      <p:sp>
        <p:nvSpPr>
          <p:cNvPr id="100" name="文本框 99"/>
          <p:cNvSpPr txBox="1"/>
          <p:nvPr/>
        </p:nvSpPr>
        <p:spPr>
          <a:xfrm>
            <a:off x="788035" y="1401445"/>
            <a:ext cx="3035300" cy="491490"/>
          </a:xfrm>
          <a:prstGeom prst="rect">
            <a:avLst/>
          </a:prstGeom>
          <a:noFill/>
          <a:ln w="9525">
            <a:noFill/>
          </a:ln>
        </p:spPr>
        <p:txBody>
          <a:bodyPr wrap="square">
            <a:spAutoFit/>
          </a:bodyPr>
          <a:lstStyle/>
          <a:p>
            <a:pPr indent="0"/>
            <a:r>
              <a:rPr lang="zh-CN" sz="2600" b="1">
                <a:ea typeface="宋体" panose="02010600030101010101" pitchFamily="2" charset="-122"/>
              </a:rPr>
              <a:t>质量守恒方程（）</a:t>
            </a:r>
          </a:p>
        </p:txBody>
      </p:sp>
      <p:sp>
        <p:nvSpPr>
          <p:cNvPr id="9" name="文本框 8"/>
          <p:cNvSpPr txBox="1"/>
          <p:nvPr/>
        </p:nvSpPr>
        <p:spPr>
          <a:xfrm>
            <a:off x="788035" y="1990090"/>
            <a:ext cx="7248525" cy="491490"/>
          </a:xfrm>
          <a:prstGeom prst="rect">
            <a:avLst/>
          </a:prstGeom>
          <a:noFill/>
          <a:ln w="9525">
            <a:noFill/>
          </a:ln>
        </p:spPr>
        <p:txBody>
          <a:bodyPr wrap="square">
            <a:spAutoFit/>
          </a:bodyPr>
          <a:lstStyle/>
          <a:p>
            <a:pPr indent="0"/>
            <a:r>
              <a:rPr lang="zh-CN" sz="2600" b="1">
                <a:ea typeface="宋体" panose="02010600030101010101" pitchFamily="2" charset="-122"/>
              </a:rPr>
              <a:t>动量守恒方程（忽略了惯性项和空间加速度项）</a:t>
            </a:r>
          </a:p>
        </p:txBody>
      </p:sp>
      <p:sp>
        <p:nvSpPr>
          <p:cNvPr id="10" name="文本框 9"/>
          <p:cNvSpPr txBox="1"/>
          <p:nvPr/>
        </p:nvSpPr>
        <p:spPr>
          <a:xfrm>
            <a:off x="1532890" y="701040"/>
            <a:ext cx="5897880" cy="491490"/>
          </a:xfrm>
          <a:prstGeom prst="rect">
            <a:avLst/>
          </a:prstGeom>
          <a:noFill/>
          <a:ln w="9525">
            <a:noFill/>
          </a:ln>
        </p:spPr>
        <p:txBody>
          <a:bodyPr wrap="square">
            <a:spAutoFit/>
          </a:bodyPr>
          <a:lstStyle/>
          <a:p>
            <a:pPr indent="0"/>
            <a:r>
              <a:rPr lang="zh-CN" sz="2600" b="1">
                <a:ea typeface="宋体" panose="02010600030101010101" pitchFamily="2" charset="-122"/>
              </a:rPr>
              <a:t>流体准静态速度压降模型下的流体方程</a:t>
            </a:r>
          </a:p>
        </p:txBody>
      </p:sp>
      <p:sp>
        <p:nvSpPr>
          <p:cNvPr id="12" name="文本框 11"/>
          <p:cNvSpPr txBox="1"/>
          <p:nvPr/>
        </p:nvSpPr>
        <p:spPr>
          <a:xfrm>
            <a:off x="788035" y="2481580"/>
            <a:ext cx="4572000" cy="398780"/>
          </a:xfrm>
          <a:prstGeom prst="rect">
            <a:avLst/>
          </a:prstGeom>
          <a:noFill/>
        </p:spPr>
        <p:txBody>
          <a:bodyPr wrap="square" rtlCol="0" anchor="t">
            <a:spAutoFit/>
          </a:bodyPr>
          <a:lstStyle/>
          <a:p>
            <a:r>
              <a:rPr lang="zh-CN" sz="2000">
                <a:latin typeface="+mn-ea"/>
                <a:cs typeface="+mn-ea"/>
                <a:sym typeface="+mn-ea"/>
              </a:rPr>
              <a:t>二维</a:t>
            </a:r>
            <a:r>
              <a:rPr lang="en-US" altLang="zh-CN" sz="2000">
                <a:latin typeface="+mn-ea"/>
                <a:cs typeface="+mn-ea"/>
                <a:sym typeface="+mn-ea"/>
              </a:rPr>
              <a:t>R-Z</a:t>
            </a:r>
            <a:r>
              <a:rPr lang="zh-CN" sz="2000">
                <a:latin typeface="+mn-ea"/>
                <a:cs typeface="+mn-ea"/>
                <a:sym typeface="+mn-ea"/>
              </a:rPr>
              <a:t>几何下，</a:t>
            </a:r>
            <a:endParaRPr lang="zh-CN" altLang="en-US" sz="2000">
              <a:latin typeface="+mn-ea"/>
              <a:cs typeface="+mn-ea"/>
              <a:sym typeface="+mn-ea"/>
            </a:endParaRPr>
          </a:p>
        </p:txBody>
      </p:sp>
      <p:pic>
        <p:nvPicPr>
          <p:cNvPr id="103" name="图片 102"/>
          <p:cNvPicPr/>
          <p:nvPr/>
        </p:nvPicPr>
        <p:blipFill>
          <a:blip r:embed="rId2"/>
          <a:stretch>
            <a:fillRect/>
          </a:stretch>
        </p:blipFill>
        <p:spPr>
          <a:xfrm>
            <a:off x="1667510" y="3009900"/>
            <a:ext cx="2155825" cy="637540"/>
          </a:xfrm>
          <a:prstGeom prst="rect">
            <a:avLst/>
          </a:prstGeom>
          <a:noFill/>
          <a:ln w="9525">
            <a:noFill/>
          </a:ln>
        </p:spPr>
      </p:pic>
      <p:pic>
        <p:nvPicPr>
          <p:cNvPr id="104" name="图片 103"/>
          <p:cNvPicPr/>
          <p:nvPr/>
        </p:nvPicPr>
        <p:blipFill>
          <a:blip r:embed="rId3"/>
          <a:stretch>
            <a:fillRect/>
          </a:stretch>
        </p:blipFill>
        <p:spPr>
          <a:xfrm>
            <a:off x="4943475" y="3070860"/>
            <a:ext cx="2362200" cy="637540"/>
          </a:xfrm>
          <a:prstGeom prst="rect">
            <a:avLst/>
          </a:prstGeom>
          <a:noFill/>
          <a:ln w="9525">
            <a:noFill/>
          </a:ln>
        </p:spPr>
      </p:pic>
      <p:sp>
        <p:nvSpPr>
          <p:cNvPr id="15" name="等腰三角形 14"/>
          <p:cNvSpPr/>
          <p:nvPr/>
        </p:nvSpPr>
        <p:spPr>
          <a:xfrm rot="10800000">
            <a:off x="401320" y="2113915"/>
            <a:ext cx="268605" cy="2438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88620" y="1525270"/>
            <a:ext cx="268605" cy="2438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5400000">
            <a:off x="388620" y="5711190"/>
            <a:ext cx="268605" cy="2438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88035" y="5588000"/>
            <a:ext cx="2621915" cy="491490"/>
          </a:xfrm>
          <a:prstGeom prst="rect">
            <a:avLst/>
          </a:prstGeom>
          <a:noFill/>
          <a:ln w="9525">
            <a:noFill/>
          </a:ln>
        </p:spPr>
        <p:txBody>
          <a:bodyPr wrap="square">
            <a:spAutoFit/>
          </a:bodyPr>
          <a:lstStyle/>
          <a:p>
            <a:pPr indent="0"/>
            <a:r>
              <a:rPr lang="zh-CN" sz="2600" b="1">
                <a:ea typeface="宋体" panose="02010600030101010101" pitchFamily="2" charset="-122"/>
              </a:rPr>
              <a:t>能量守恒方程（）</a:t>
            </a:r>
          </a:p>
        </p:txBody>
      </p:sp>
      <p:sp>
        <p:nvSpPr>
          <p:cNvPr id="22" name="矩形 21"/>
          <p:cNvSpPr/>
          <p:nvPr/>
        </p:nvSpPr>
        <p:spPr>
          <a:xfrm>
            <a:off x="1113155" y="1116330"/>
            <a:ext cx="6736715" cy="76200"/>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6241415" y="3776980"/>
            <a:ext cx="2774950" cy="429895"/>
          </a:xfrm>
          <a:prstGeom prst="rect">
            <a:avLst/>
          </a:prstGeom>
          <a:noFill/>
          <a:ln w="9525">
            <a:noFill/>
          </a:ln>
        </p:spPr>
        <p:txBody>
          <a:bodyPr wrap="square">
            <a:spAutoFit/>
          </a:bodyPr>
          <a:lstStyle/>
          <a:p>
            <a:pPr indent="266700">
              <a:lnSpc>
                <a:spcPct val="110000"/>
              </a:lnSpc>
            </a:pPr>
            <a:r>
              <a:rPr sz="2000" b="0">
                <a:latin typeface="+mn-ea"/>
                <a:cs typeface="+mn-ea"/>
              </a:rPr>
              <a:t> </a:t>
            </a:r>
            <a:r>
              <a:rPr sz="2000" b="0">
                <a:highlight>
                  <a:srgbClr val="C0C0C0"/>
                </a:highlight>
                <a:latin typeface="+mn-ea"/>
                <a:cs typeface="+mn-ea"/>
              </a:rPr>
              <a:t>ψ为压降阻力因子</a:t>
            </a:r>
            <a:r>
              <a:rPr sz="2000" b="0">
                <a:latin typeface="+mn-ea"/>
                <a:cs typeface="+mn-ea"/>
              </a:rPr>
              <a:t>，</a:t>
            </a:r>
            <a:endParaRPr sz="2000" b="0">
              <a:highlight>
                <a:srgbClr val="C0C0C0"/>
              </a:highlight>
              <a:latin typeface="+mn-ea"/>
              <a:cs typeface="+mn-ea"/>
            </a:endParaRPr>
          </a:p>
        </p:txBody>
      </p:sp>
      <p:sp>
        <p:nvSpPr>
          <p:cNvPr id="24" name="圆角矩形 23"/>
          <p:cNvSpPr/>
          <p:nvPr/>
        </p:nvSpPr>
        <p:spPr>
          <a:xfrm>
            <a:off x="6656705" y="3800475"/>
            <a:ext cx="2257425" cy="382270"/>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4"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noChangeAspect="1"/>
          </p:cNvSpPr>
          <p:nvPr>
            <p:ph type="sldNum" sz="quarter" idx="12"/>
          </p:nvPr>
        </p:nvSpPr>
        <p:spPr>
          <a:xfrm>
            <a:off x="6750868" y="80980"/>
            <a:ext cx="2057400" cy="365125"/>
          </a:xfrm>
        </p:spPr>
        <p:txBody>
          <a:bodyPr/>
          <a:lstStyle/>
          <a:p>
            <a:fld id="{28DC27F0-0AC4-4AD4-8B33-350A24432F15}" type="slidenum">
              <a:rPr lang="zh-CN" altLang="en-US" sz="1800" b="1" smtClean="0">
                <a:latin typeface="Times New Roman" panose="02020603050405020304" pitchFamily="18" charset="0"/>
                <a:cs typeface="Times New Roman" panose="02020603050405020304" pitchFamily="18" charset="0"/>
              </a:rPr>
              <a:t>7</a:t>
            </a:fld>
            <a:endParaRPr lang="zh-CN" altLang="en-US" sz="18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35732" y="0"/>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研究进展</a:t>
            </a:r>
          </a:p>
        </p:txBody>
      </p:sp>
      <p:sp>
        <p:nvSpPr>
          <p:cNvPr id="9" name="文本框 8"/>
          <p:cNvSpPr txBox="1"/>
          <p:nvPr/>
        </p:nvSpPr>
        <p:spPr>
          <a:xfrm>
            <a:off x="788035" y="1379855"/>
            <a:ext cx="7248525" cy="491490"/>
          </a:xfrm>
          <a:prstGeom prst="rect">
            <a:avLst/>
          </a:prstGeom>
          <a:noFill/>
          <a:ln w="9525">
            <a:noFill/>
          </a:ln>
        </p:spPr>
        <p:txBody>
          <a:bodyPr wrap="square">
            <a:spAutoFit/>
          </a:bodyPr>
          <a:lstStyle/>
          <a:p>
            <a:pPr indent="0"/>
            <a:r>
              <a:rPr lang="zh-CN" sz="2600" b="1">
                <a:ea typeface="宋体" panose="02010600030101010101" pitchFamily="2" charset="-122"/>
              </a:rPr>
              <a:t>动量守恒方程（续）</a:t>
            </a:r>
          </a:p>
        </p:txBody>
      </p:sp>
      <p:sp>
        <p:nvSpPr>
          <p:cNvPr id="10" name="文本框 9"/>
          <p:cNvSpPr txBox="1"/>
          <p:nvPr/>
        </p:nvSpPr>
        <p:spPr>
          <a:xfrm>
            <a:off x="1532890" y="701040"/>
            <a:ext cx="5897880" cy="491490"/>
          </a:xfrm>
          <a:prstGeom prst="rect">
            <a:avLst/>
          </a:prstGeom>
          <a:noFill/>
          <a:ln w="9525">
            <a:noFill/>
          </a:ln>
        </p:spPr>
        <p:txBody>
          <a:bodyPr wrap="square">
            <a:spAutoFit/>
          </a:bodyPr>
          <a:lstStyle/>
          <a:p>
            <a:pPr indent="0"/>
            <a:r>
              <a:rPr lang="zh-CN" sz="2600" b="1">
                <a:ea typeface="宋体" panose="02010600030101010101" pitchFamily="2" charset="-122"/>
              </a:rPr>
              <a:t>流体准静态速度压降模型下的流体方程</a:t>
            </a:r>
          </a:p>
        </p:txBody>
      </p:sp>
      <p:sp>
        <p:nvSpPr>
          <p:cNvPr id="11" name="文本框 10"/>
          <p:cNvSpPr txBox="1"/>
          <p:nvPr/>
        </p:nvSpPr>
        <p:spPr>
          <a:xfrm>
            <a:off x="335915" y="4521835"/>
            <a:ext cx="2774950" cy="429895"/>
          </a:xfrm>
          <a:prstGeom prst="rect">
            <a:avLst/>
          </a:prstGeom>
          <a:noFill/>
          <a:ln w="9525">
            <a:noFill/>
          </a:ln>
        </p:spPr>
        <p:txBody>
          <a:bodyPr wrap="square">
            <a:spAutoFit/>
          </a:bodyPr>
          <a:lstStyle/>
          <a:p>
            <a:pPr indent="266700">
              <a:lnSpc>
                <a:spcPct val="110000"/>
              </a:lnSpc>
            </a:pPr>
            <a:r>
              <a:rPr sz="2000" b="0">
                <a:latin typeface="+mn-ea"/>
                <a:cs typeface="+mn-ea"/>
              </a:rPr>
              <a:t> </a:t>
            </a:r>
            <a:r>
              <a:rPr sz="2000" b="0">
                <a:highlight>
                  <a:srgbClr val="C0C0C0"/>
                </a:highlight>
                <a:latin typeface="+mn-ea"/>
                <a:cs typeface="+mn-ea"/>
              </a:rPr>
              <a:t>ψ为压降阻力因子</a:t>
            </a:r>
            <a:r>
              <a:rPr sz="2000" b="0">
                <a:latin typeface="+mn-ea"/>
                <a:cs typeface="+mn-ea"/>
              </a:rPr>
              <a:t>，</a:t>
            </a:r>
            <a:endParaRPr sz="2000" b="0">
              <a:highlight>
                <a:srgbClr val="C0C0C0"/>
              </a:highlight>
              <a:latin typeface="+mn-ea"/>
              <a:cs typeface="+mn-ea"/>
            </a:endParaRPr>
          </a:p>
        </p:txBody>
      </p:sp>
      <p:sp>
        <p:nvSpPr>
          <p:cNvPr id="12" name="文本框 11"/>
          <p:cNvSpPr txBox="1"/>
          <p:nvPr/>
        </p:nvSpPr>
        <p:spPr>
          <a:xfrm>
            <a:off x="788035" y="1871345"/>
            <a:ext cx="4572000" cy="398780"/>
          </a:xfrm>
          <a:prstGeom prst="rect">
            <a:avLst/>
          </a:prstGeom>
          <a:noFill/>
        </p:spPr>
        <p:txBody>
          <a:bodyPr wrap="square" rtlCol="0" anchor="t">
            <a:spAutoFit/>
          </a:bodyPr>
          <a:lstStyle/>
          <a:p>
            <a:r>
              <a:rPr lang="zh-CN" sz="2000">
                <a:latin typeface="+mn-ea"/>
                <a:cs typeface="+mn-ea"/>
                <a:sym typeface="+mn-ea"/>
              </a:rPr>
              <a:t>二维</a:t>
            </a:r>
            <a:r>
              <a:rPr lang="en-US" altLang="zh-CN" sz="2000">
                <a:latin typeface="+mn-ea"/>
                <a:cs typeface="+mn-ea"/>
                <a:sym typeface="+mn-ea"/>
              </a:rPr>
              <a:t>R-Z</a:t>
            </a:r>
            <a:r>
              <a:rPr lang="zh-CN" sz="2000">
                <a:latin typeface="+mn-ea"/>
                <a:cs typeface="+mn-ea"/>
                <a:sym typeface="+mn-ea"/>
              </a:rPr>
              <a:t>几何下，</a:t>
            </a:r>
            <a:endParaRPr lang="zh-CN" altLang="en-US" sz="2000">
              <a:latin typeface="+mn-ea"/>
              <a:cs typeface="+mn-ea"/>
              <a:sym typeface="+mn-ea"/>
            </a:endParaRPr>
          </a:p>
        </p:txBody>
      </p:sp>
      <p:pic>
        <p:nvPicPr>
          <p:cNvPr id="103" name="图片 102"/>
          <p:cNvPicPr/>
          <p:nvPr/>
        </p:nvPicPr>
        <p:blipFill>
          <a:blip r:embed="rId2"/>
          <a:stretch>
            <a:fillRect/>
          </a:stretch>
        </p:blipFill>
        <p:spPr>
          <a:xfrm>
            <a:off x="1667510" y="2399665"/>
            <a:ext cx="2155825" cy="637540"/>
          </a:xfrm>
          <a:prstGeom prst="rect">
            <a:avLst/>
          </a:prstGeom>
          <a:noFill/>
          <a:ln w="9525">
            <a:noFill/>
          </a:ln>
        </p:spPr>
      </p:pic>
      <p:pic>
        <p:nvPicPr>
          <p:cNvPr id="104" name="图片 103"/>
          <p:cNvPicPr/>
          <p:nvPr/>
        </p:nvPicPr>
        <p:blipFill>
          <a:blip r:embed="rId3"/>
          <a:stretch>
            <a:fillRect/>
          </a:stretch>
        </p:blipFill>
        <p:spPr>
          <a:xfrm>
            <a:off x="4943475" y="2460625"/>
            <a:ext cx="2362200" cy="637540"/>
          </a:xfrm>
          <a:prstGeom prst="rect">
            <a:avLst/>
          </a:prstGeom>
          <a:noFill/>
          <a:ln w="9525">
            <a:noFill/>
          </a:ln>
        </p:spPr>
      </p:pic>
      <p:sp>
        <p:nvSpPr>
          <p:cNvPr id="15" name="等腰三角形 14"/>
          <p:cNvSpPr/>
          <p:nvPr/>
        </p:nvSpPr>
        <p:spPr>
          <a:xfrm rot="10800000">
            <a:off x="401320" y="1503680"/>
            <a:ext cx="268605" cy="2438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113155" y="1116330"/>
            <a:ext cx="6736715" cy="76200"/>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文本框 106"/>
          <p:cNvSpPr txBox="1"/>
          <p:nvPr/>
        </p:nvSpPr>
        <p:spPr>
          <a:xfrm>
            <a:off x="669925" y="3098165"/>
            <a:ext cx="7790180" cy="1014730"/>
          </a:xfrm>
          <a:prstGeom prst="rect">
            <a:avLst/>
          </a:prstGeom>
          <a:noFill/>
          <a:ln w="9525">
            <a:noFill/>
          </a:ln>
        </p:spPr>
        <p:txBody>
          <a:bodyPr wrap="square">
            <a:spAutoFit/>
          </a:bodyPr>
          <a:lstStyle/>
          <a:p>
            <a:pPr indent="266700"/>
            <a:r>
              <a:rPr sz="2000" b="0">
                <a:latin typeface="+mn-ea"/>
                <a:cs typeface="+mn-ea"/>
              </a:rPr>
              <a:t>球床式高温气冷堆热工水力学分析程序(THERMIX，TINTE)中采用德国Nuclear Safety Standards Commission(KTA)推荐流动压降关系式,</a:t>
            </a:r>
          </a:p>
        </p:txBody>
      </p:sp>
      <p:pic>
        <p:nvPicPr>
          <p:cNvPr id="2" name="图片 1"/>
          <p:cNvPicPr/>
          <p:nvPr/>
        </p:nvPicPr>
        <p:blipFill>
          <a:blip r:embed="rId4"/>
          <a:srcRect t="62429"/>
          <a:stretch>
            <a:fillRect/>
          </a:stretch>
        </p:blipFill>
        <p:spPr>
          <a:xfrm>
            <a:off x="3047365" y="5017135"/>
            <a:ext cx="3049905" cy="537845"/>
          </a:xfrm>
          <a:prstGeom prst="rect">
            <a:avLst/>
          </a:prstGeom>
          <a:noFill/>
          <a:ln w="9525">
            <a:noFill/>
          </a:ln>
        </p:spPr>
      </p:pic>
      <p:sp>
        <p:nvSpPr>
          <p:cNvPr id="108" name="文本框 107"/>
          <p:cNvSpPr txBox="1"/>
          <p:nvPr/>
        </p:nvSpPr>
        <p:spPr>
          <a:xfrm>
            <a:off x="788035" y="5620385"/>
            <a:ext cx="3505200" cy="337185"/>
          </a:xfrm>
          <a:prstGeom prst="rect">
            <a:avLst/>
          </a:prstGeom>
          <a:noFill/>
          <a:ln w="9525">
            <a:noFill/>
          </a:ln>
        </p:spPr>
        <p:txBody>
          <a:bodyPr wrap="square">
            <a:spAutoFit/>
          </a:bodyPr>
          <a:lstStyle/>
          <a:p>
            <a:pPr indent="0" algn="l"/>
            <a:r>
              <a:rPr sz="1600" b="0">
                <a:latin typeface="+mn-ea"/>
                <a:cs typeface="+mn-ea"/>
              </a:rPr>
              <a:t>Ɛ</a:t>
            </a:r>
            <a:r>
              <a:rPr sz="1600" b="0" baseline="30000">
                <a:latin typeface="+mn-ea"/>
                <a:cs typeface="+mn-ea"/>
              </a:rPr>
              <a:t>*</a:t>
            </a:r>
            <a:r>
              <a:rPr sz="1600" b="0">
                <a:latin typeface="+mn-ea"/>
                <a:cs typeface="+mn-ea"/>
              </a:rPr>
              <a:t>多孔介质孔隙率，L实验段长度</a:t>
            </a:r>
            <a:endParaRPr lang="zh-CN" altLang="en-US" sz="1600" b="0">
              <a:solidFill>
                <a:srgbClr val="0000FF"/>
              </a:solidFill>
              <a:latin typeface="+mn-ea"/>
              <a:ea typeface="宋体" panose="02010600030101010101" pitchFamily="2" charset="-122"/>
              <a:cs typeface="+mn-ea"/>
            </a:endParaRPr>
          </a:p>
        </p:txBody>
      </p:sp>
      <p:pic>
        <p:nvPicPr>
          <p:cNvPr id="3" name="图片 2"/>
          <p:cNvPicPr/>
          <p:nvPr/>
        </p:nvPicPr>
        <p:blipFill>
          <a:blip r:embed="rId4"/>
          <a:srcRect b="56215"/>
          <a:stretch>
            <a:fillRect/>
          </a:stretch>
        </p:blipFill>
        <p:spPr>
          <a:xfrm>
            <a:off x="2969895" y="3889375"/>
            <a:ext cx="3024505" cy="632460"/>
          </a:xfrm>
          <a:prstGeom prst="rect">
            <a:avLst/>
          </a:prstGeom>
          <a:noFill/>
          <a:ln w="9525">
            <a:noFill/>
          </a:ln>
        </p:spPr>
      </p:pic>
      <p:sp>
        <p:nvSpPr>
          <p:cNvPr id="4" name="圆角矩形 3"/>
          <p:cNvSpPr/>
          <p:nvPr/>
        </p:nvSpPr>
        <p:spPr>
          <a:xfrm>
            <a:off x="201930" y="4521835"/>
            <a:ext cx="8815070" cy="1497330"/>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noChangeAspect="1"/>
          </p:cNvSpPr>
          <p:nvPr>
            <p:ph type="sldNum" sz="quarter" idx="12"/>
          </p:nvPr>
        </p:nvSpPr>
        <p:spPr>
          <a:xfrm>
            <a:off x="6750868" y="80980"/>
            <a:ext cx="2057400" cy="365125"/>
          </a:xfrm>
        </p:spPr>
        <p:txBody>
          <a:bodyPr/>
          <a:lstStyle/>
          <a:p>
            <a:fld id="{28DC27F0-0AC4-4AD4-8B33-350A24432F15}" type="slidenum">
              <a:rPr lang="zh-CN" altLang="en-US" sz="1800" b="1" smtClean="0">
                <a:latin typeface="Times New Roman" panose="02020603050405020304" pitchFamily="18" charset="0"/>
                <a:cs typeface="Times New Roman" panose="02020603050405020304" pitchFamily="18" charset="0"/>
              </a:rPr>
              <a:t>8</a:t>
            </a:fld>
            <a:endParaRPr lang="zh-CN" altLang="en-US" sz="18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35732" y="0"/>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研究进展</a:t>
            </a:r>
          </a:p>
        </p:txBody>
      </p:sp>
      <p:sp>
        <p:nvSpPr>
          <p:cNvPr id="100" name="文本框 99"/>
          <p:cNvSpPr txBox="1"/>
          <p:nvPr/>
        </p:nvSpPr>
        <p:spPr>
          <a:xfrm>
            <a:off x="774700" y="1419860"/>
            <a:ext cx="2780665" cy="491490"/>
          </a:xfrm>
          <a:prstGeom prst="rect">
            <a:avLst/>
          </a:prstGeom>
          <a:noFill/>
          <a:ln w="9525">
            <a:noFill/>
          </a:ln>
        </p:spPr>
        <p:txBody>
          <a:bodyPr wrap="square">
            <a:spAutoFit/>
          </a:bodyPr>
          <a:lstStyle/>
          <a:p>
            <a:pPr indent="0"/>
            <a:r>
              <a:rPr lang="zh-CN" sz="2600" b="1">
                <a:ea typeface="宋体" panose="02010600030101010101" pitchFamily="2" charset="-122"/>
              </a:rPr>
              <a:t>质量守恒方程（）</a:t>
            </a:r>
          </a:p>
        </p:txBody>
      </p:sp>
      <p:sp>
        <p:nvSpPr>
          <p:cNvPr id="9" name="文本框 8"/>
          <p:cNvSpPr txBox="1"/>
          <p:nvPr/>
        </p:nvSpPr>
        <p:spPr>
          <a:xfrm>
            <a:off x="774700" y="1967230"/>
            <a:ext cx="2621915" cy="491490"/>
          </a:xfrm>
          <a:prstGeom prst="rect">
            <a:avLst/>
          </a:prstGeom>
          <a:noFill/>
          <a:ln w="9525">
            <a:noFill/>
          </a:ln>
        </p:spPr>
        <p:txBody>
          <a:bodyPr wrap="square">
            <a:spAutoFit/>
          </a:bodyPr>
          <a:lstStyle/>
          <a:p>
            <a:pPr indent="0"/>
            <a:r>
              <a:rPr lang="zh-CN" sz="2600" b="1">
                <a:ea typeface="宋体" panose="02010600030101010101" pitchFamily="2" charset="-122"/>
              </a:rPr>
              <a:t>动量守恒方程（）</a:t>
            </a:r>
          </a:p>
        </p:txBody>
      </p:sp>
      <p:sp>
        <p:nvSpPr>
          <p:cNvPr id="2" name="文本框 1"/>
          <p:cNvSpPr txBox="1"/>
          <p:nvPr/>
        </p:nvSpPr>
        <p:spPr>
          <a:xfrm>
            <a:off x="774700" y="2514600"/>
            <a:ext cx="7582535" cy="491490"/>
          </a:xfrm>
          <a:prstGeom prst="rect">
            <a:avLst/>
          </a:prstGeom>
          <a:noFill/>
          <a:ln w="9525">
            <a:noFill/>
          </a:ln>
        </p:spPr>
        <p:txBody>
          <a:bodyPr wrap="square">
            <a:spAutoFit/>
          </a:bodyPr>
          <a:lstStyle/>
          <a:p>
            <a:pPr indent="0"/>
            <a:r>
              <a:rPr lang="zh-CN" sz="2600" b="1">
                <a:ea typeface="宋体" panose="02010600030101010101" pitchFamily="2" charset="-122"/>
              </a:rPr>
              <a:t>能量守恒方程（忽略了流体储热和流体密度变化）</a:t>
            </a:r>
          </a:p>
        </p:txBody>
      </p:sp>
      <p:sp>
        <p:nvSpPr>
          <p:cNvPr id="4" name="等腰三角形 3"/>
          <p:cNvSpPr/>
          <p:nvPr/>
        </p:nvSpPr>
        <p:spPr>
          <a:xfrm rot="5400000">
            <a:off x="335915" y="1527175"/>
            <a:ext cx="268605" cy="2438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5400000">
            <a:off x="335915" y="2091055"/>
            <a:ext cx="268605" cy="2438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335915" y="2638425"/>
            <a:ext cx="268605" cy="2438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7"/>
          <p:cNvPicPr>
            <a:picLocks noChangeAspect="1"/>
          </p:cNvPicPr>
          <p:nvPr/>
        </p:nvPicPr>
        <p:blipFill>
          <a:blip r:embed="rId2"/>
          <a:stretch>
            <a:fillRect/>
          </a:stretch>
        </p:blipFill>
        <p:spPr>
          <a:xfrm>
            <a:off x="691515" y="3606165"/>
            <a:ext cx="7580630" cy="830580"/>
          </a:xfrm>
          <a:prstGeom prst="rect">
            <a:avLst/>
          </a:prstGeom>
          <a:noFill/>
          <a:ln>
            <a:noFill/>
          </a:ln>
        </p:spPr>
      </p:pic>
      <p:sp>
        <p:nvSpPr>
          <p:cNvPr id="107" name="文本框 106"/>
          <p:cNvSpPr txBox="1"/>
          <p:nvPr/>
        </p:nvSpPr>
        <p:spPr>
          <a:xfrm>
            <a:off x="349250" y="4582160"/>
            <a:ext cx="8458835" cy="1568450"/>
          </a:xfrm>
          <a:prstGeom prst="rect">
            <a:avLst/>
          </a:prstGeom>
          <a:noFill/>
          <a:ln w="9525">
            <a:noFill/>
          </a:ln>
        </p:spPr>
        <p:txBody>
          <a:bodyPr wrap="square">
            <a:spAutoFit/>
          </a:bodyPr>
          <a:lstStyle/>
          <a:p>
            <a:pPr indent="457200">
              <a:lnSpc>
                <a:spcPct val="120000"/>
              </a:lnSpc>
            </a:pPr>
            <a:r>
              <a:rPr sz="2000" b="0">
                <a:latin typeface="+mn-ea"/>
                <a:cs typeface="+mn-ea"/>
              </a:rPr>
              <a:t>其中，c</a:t>
            </a:r>
            <a:r>
              <a:rPr sz="2000" b="0" baseline="-25000">
                <a:latin typeface="+mn-ea"/>
                <a:cs typeface="+mn-ea"/>
              </a:rPr>
              <a:t>p</a:t>
            </a:r>
            <a:r>
              <a:rPr sz="2000" b="0">
                <a:latin typeface="+mn-ea"/>
                <a:cs typeface="+mn-ea"/>
              </a:rPr>
              <a:t>为热容;T</a:t>
            </a:r>
            <a:r>
              <a:rPr sz="2000" b="0" baseline="-25000">
                <a:latin typeface="+mn-ea"/>
                <a:cs typeface="+mn-ea"/>
              </a:rPr>
              <a:t>g</a:t>
            </a:r>
            <a:r>
              <a:rPr sz="2000" b="0">
                <a:latin typeface="+mn-ea"/>
                <a:cs typeface="+mn-ea"/>
              </a:rPr>
              <a:t>为流体(氦气)温度;λ</a:t>
            </a:r>
            <a:r>
              <a:rPr sz="2000" b="0" baseline="-25000">
                <a:latin typeface="+mn-ea"/>
                <a:cs typeface="+mn-ea"/>
              </a:rPr>
              <a:t>g</a:t>
            </a:r>
            <a:r>
              <a:rPr sz="2000" b="0">
                <a:latin typeface="+mn-ea"/>
                <a:cs typeface="+mn-ea"/>
              </a:rPr>
              <a:t>为流体有效热导率;S</a:t>
            </a:r>
            <a:r>
              <a:rPr sz="2000" b="0" baseline="-25000">
                <a:latin typeface="+mn-ea"/>
                <a:cs typeface="+mn-ea"/>
              </a:rPr>
              <a:t>M</a:t>
            </a:r>
            <a:r>
              <a:rPr sz="2000" b="0">
                <a:latin typeface="+mn-ea"/>
                <a:cs typeface="+mn-ea"/>
              </a:rPr>
              <a:t>为气体质量生成率。</a:t>
            </a:r>
          </a:p>
          <a:p>
            <a:pPr indent="457200">
              <a:lnSpc>
                <a:spcPct val="120000"/>
              </a:lnSpc>
            </a:pPr>
            <a:r>
              <a:rPr lang="en-US" sz="2000" b="0">
                <a:latin typeface="+mn-ea"/>
                <a:cs typeface="+mn-ea"/>
              </a:rPr>
              <a:t> 	</a:t>
            </a:r>
            <a:r>
              <a:rPr sz="2000" b="0">
                <a:latin typeface="+mn-ea"/>
                <a:cs typeface="+mn-ea"/>
              </a:rPr>
              <a:t>左边两项是对流热传输率，右边前两项为分散热传输率，右边最后一项为质量源的能量引入率。</a:t>
            </a:r>
            <a:endParaRPr lang="zh-CN" altLang="en-US" sz="2000" b="0">
              <a:ea typeface="宋体" panose="02010600030101010101" pitchFamily="2" charset="-122"/>
              <a:cs typeface="+mn-lt"/>
            </a:endParaRPr>
          </a:p>
        </p:txBody>
      </p:sp>
      <p:sp>
        <p:nvSpPr>
          <p:cNvPr id="12" name="圆角矩形 11"/>
          <p:cNvSpPr/>
          <p:nvPr/>
        </p:nvSpPr>
        <p:spPr>
          <a:xfrm>
            <a:off x="6243320" y="3874770"/>
            <a:ext cx="1187450" cy="417195"/>
          </a:xfrm>
          <a:prstGeom prst="roundRect">
            <a:avLst>
              <a:gd name="adj" fmla="val 24657"/>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弧形 15"/>
          <p:cNvSpPr/>
          <p:nvPr/>
        </p:nvSpPr>
        <p:spPr>
          <a:xfrm rot="2340000">
            <a:off x="7105650" y="2905760"/>
            <a:ext cx="812165" cy="1045845"/>
          </a:xfrm>
          <a:prstGeom prst="arc">
            <a:avLst>
              <a:gd name="adj1" fmla="val 18938139"/>
              <a:gd name="adj2" fmla="val 3314248"/>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p:cNvSpPr txBox="1"/>
          <p:nvPr/>
        </p:nvSpPr>
        <p:spPr>
          <a:xfrm>
            <a:off x="6343650" y="3006090"/>
            <a:ext cx="2707640" cy="368300"/>
          </a:xfrm>
          <a:prstGeom prst="rect">
            <a:avLst/>
          </a:prstGeom>
          <a:noFill/>
        </p:spPr>
        <p:txBody>
          <a:bodyPr wrap="square" rtlCol="0">
            <a:spAutoFit/>
          </a:bodyPr>
          <a:lstStyle/>
          <a:p>
            <a:r>
              <a:rPr lang="zh-CN" altLang="en-US"/>
              <a:t>球床固相热传导方程耦合</a:t>
            </a:r>
          </a:p>
        </p:txBody>
      </p:sp>
      <p:sp>
        <p:nvSpPr>
          <p:cNvPr id="18" name="文本框 17"/>
          <p:cNvSpPr txBox="1"/>
          <p:nvPr/>
        </p:nvSpPr>
        <p:spPr>
          <a:xfrm>
            <a:off x="774700" y="3061970"/>
            <a:ext cx="4572000" cy="398780"/>
          </a:xfrm>
          <a:prstGeom prst="rect">
            <a:avLst/>
          </a:prstGeom>
          <a:noFill/>
        </p:spPr>
        <p:txBody>
          <a:bodyPr wrap="square" rtlCol="0" anchor="t">
            <a:spAutoFit/>
          </a:bodyPr>
          <a:lstStyle/>
          <a:p>
            <a:r>
              <a:rPr lang="zh-CN" sz="2000">
                <a:latin typeface="+mn-ea"/>
                <a:cs typeface="+mn-ea"/>
                <a:sym typeface="+mn-ea"/>
              </a:rPr>
              <a:t>二维</a:t>
            </a:r>
            <a:r>
              <a:rPr lang="en-US" altLang="zh-CN" sz="2000">
                <a:latin typeface="+mn-ea"/>
                <a:cs typeface="+mn-ea"/>
                <a:sym typeface="+mn-ea"/>
              </a:rPr>
              <a:t>R-Z</a:t>
            </a:r>
            <a:r>
              <a:rPr lang="zh-CN" sz="2000">
                <a:latin typeface="+mn-ea"/>
                <a:cs typeface="+mn-ea"/>
                <a:sym typeface="+mn-ea"/>
              </a:rPr>
              <a:t>几何下，</a:t>
            </a:r>
            <a:endParaRPr lang="zh-CN" altLang="en-US" sz="2000">
              <a:latin typeface="+mn-ea"/>
              <a:cs typeface="+mn-ea"/>
              <a:sym typeface="+mn-ea"/>
            </a:endParaRPr>
          </a:p>
        </p:txBody>
      </p:sp>
      <p:cxnSp>
        <p:nvCxnSpPr>
          <p:cNvPr id="19" name="直接连接符 18"/>
          <p:cNvCxnSpPr/>
          <p:nvPr/>
        </p:nvCxnSpPr>
        <p:spPr>
          <a:xfrm>
            <a:off x="6343650" y="3341370"/>
            <a:ext cx="2717165"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532890" y="701040"/>
            <a:ext cx="5897880" cy="491490"/>
          </a:xfrm>
          <a:prstGeom prst="rect">
            <a:avLst/>
          </a:prstGeom>
          <a:noFill/>
          <a:ln w="9525">
            <a:noFill/>
          </a:ln>
        </p:spPr>
        <p:txBody>
          <a:bodyPr wrap="square">
            <a:spAutoFit/>
          </a:bodyPr>
          <a:lstStyle/>
          <a:p>
            <a:pPr indent="0"/>
            <a:r>
              <a:rPr lang="zh-CN" sz="2600" b="1">
                <a:ea typeface="宋体" panose="02010600030101010101" pitchFamily="2" charset="-122"/>
              </a:rPr>
              <a:t>流体准静态速度压降模型下的流体方程</a:t>
            </a:r>
          </a:p>
        </p:txBody>
      </p:sp>
      <p:sp>
        <p:nvSpPr>
          <p:cNvPr id="22" name="矩形 21"/>
          <p:cNvSpPr/>
          <p:nvPr/>
        </p:nvSpPr>
        <p:spPr>
          <a:xfrm>
            <a:off x="1113155" y="1116330"/>
            <a:ext cx="6736715" cy="76200"/>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p:nvCxnSpPr>
        <p:spPr>
          <a:xfrm>
            <a:off x="3449320" y="3674110"/>
            <a:ext cx="2660015" cy="768985"/>
          </a:xfrm>
          <a:prstGeom prst="line">
            <a:avLst/>
          </a:prstGeom>
          <a:ln w="34925">
            <a:solidFill>
              <a:schemeClr val="accent2">
                <a:alpha val="69000"/>
              </a:schemeClr>
            </a:solidFill>
          </a:ln>
        </p:spPr>
        <p:style>
          <a:lnRef idx="3">
            <a:schemeClr val="accent2"/>
          </a:lnRef>
          <a:fillRef idx="0">
            <a:schemeClr val="accent2"/>
          </a:fillRef>
          <a:effectRef idx="2">
            <a:schemeClr val="accent2"/>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noChangeAspect="1"/>
          </p:cNvSpPr>
          <p:nvPr>
            <p:ph type="sldNum" sz="quarter" idx="12"/>
          </p:nvPr>
        </p:nvSpPr>
        <p:spPr>
          <a:xfrm>
            <a:off x="6750868" y="80980"/>
            <a:ext cx="2057400" cy="365125"/>
          </a:xfrm>
        </p:spPr>
        <p:txBody>
          <a:bodyPr/>
          <a:lstStyle/>
          <a:p>
            <a:fld id="{28DC27F0-0AC4-4AD4-8B33-350A24432F15}" type="slidenum">
              <a:rPr lang="zh-CN" altLang="en-US" sz="1800" b="1" smtClean="0">
                <a:latin typeface="Times New Roman" panose="02020603050405020304" pitchFamily="18" charset="0"/>
                <a:cs typeface="Times New Roman" panose="02020603050405020304" pitchFamily="18" charset="0"/>
              </a:rPr>
              <a:t>9</a:t>
            </a:fld>
            <a:endParaRPr lang="zh-CN" altLang="en-US" sz="18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35732" y="0"/>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研究进展</a:t>
            </a:r>
          </a:p>
        </p:txBody>
      </p:sp>
      <p:sp>
        <p:nvSpPr>
          <p:cNvPr id="2" name="文本框 1"/>
          <p:cNvSpPr txBox="1"/>
          <p:nvPr/>
        </p:nvSpPr>
        <p:spPr>
          <a:xfrm>
            <a:off x="774700" y="1383665"/>
            <a:ext cx="7582535" cy="491490"/>
          </a:xfrm>
          <a:prstGeom prst="rect">
            <a:avLst/>
          </a:prstGeom>
          <a:noFill/>
          <a:ln w="9525">
            <a:noFill/>
          </a:ln>
        </p:spPr>
        <p:txBody>
          <a:bodyPr wrap="square">
            <a:spAutoFit/>
          </a:bodyPr>
          <a:lstStyle/>
          <a:p>
            <a:pPr indent="0"/>
            <a:r>
              <a:rPr lang="zh-CN" sz="2600" b="1">
                <a:ea typeface="宋体" panose="02010600030101010101" pitchFamily="2" charset="-122"/>
              </a:rPr>
              <a:t>能量守恒方程（续</a:t>
            </a:r>
            <a:r>
              <a:rPr lang="en-US" altLang="zh-CN" sz="2600" b="1">
                <a:ea typeface="宋体" panose="02010600030101010101" pitchFamily="2" charset="-122"/>
              </a:rPr>
              <a:t>1</a:t>
            </a:r>
            <a:r>
              <a:rPr lang="zh-CN" sz="2600" b="1">
                <a:ea typeface="宋体" panose="02010600030101010101" pitchFamily="2" charset="-122"/>
              </a:rPr>
              <a:t>）</a:t>
            </a:r>
          </a:p>
        </p:txBody>
      </p:sp>
      <p:sp>
        <p:nvSpPr>
          <p:cNvPr id="14" name="等腰三角形 13"/>
          <p:cNvSpPr/>
          <p:nvPr/>
        </p:nvSpPr>
        <p:spPr>
          <a:xfrm rot="10800000">
            <a:off x="335915" y="1507490"/>
            <a:ext cx="268605" cy="2438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7"/>
          <p:cNvPicPr>
            <a:picLocks noChangeAspect="1"/>
          </p:cNvPicPr>
          <p:nvPr/>
        </p:nvPicPr>
        <p:blipFill>
          <a:blip r:embed="rId2"/>
          <a:stretch>
            <a:fillRect/>
          </a:stretch>
        </p:blipFill>
        <p:spPr>
          <a:xfrm>
            <a:off x="691515" y="2475230"/>
            <a:ext cx="7580630" cy="830580"/>
          </a:xfrm>
          <a:prstGeom prst="rect">
            <a:avLst/>
          </a:prstGeom>
          <a:noFill/>
          <a:ln>
            <a:noFill/>
          </a:ln>
        </p:spPr>
      </p:pic>
      <p:sp>
        <p:nvSpPr>
          <p:cNvPr id="12" name="圆角矩形 11"/>
          <p:cNvSpPr/>
          <p:nvPr/>
        </p:nvSpPr>
        <p:spPr>
          <a:xfrm>
            <a:off x="6243320" y="2743835"/>
            <a:ext cx="1187450" cy="417195"/>
          </a:xfrm>
          <a:prstGeom prst="roundRect">
            <a:avLst>
              <a:gd name="adj" fmla="val 24657"/>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弧形 15"/>
          <p:cNvSpPr/>
          <p:nvPr/>
        </p:nvSpPr>
        <p:spPr>
          <a:xfrm rot="2340000">
            <a:off x="7105650" y="1774825"/>
            <a:ext cx="812165" cy="1045845"/>
          </a:xfrm>
          <a:prstGeom prst="arc">
            <a:avLst>
              <a:gd name="adj1" fmla="val 18938139"/>
              <a:gd name="adj2" fmla="val 3314248"/>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p:cNvSpPr txBox="1"/>
          <p:nvPr/>
        </p:nvSpPr>
        <p:spPr>
          <a:xfrm>
            <a:off x="6343650" y="1875155"/>
            <a:ext cx="2707640" cy="368300"/>
          </a:xfrm>
          <a:prstGeom prst="rect">
            <a:avLst/>
          </a:prstGeom>
          <a:noFill/>
        </p:spPr>
        <p:txBody>
          <a:bodyPr wrap="square" rtlCol="0">
            <a:spAutoFit/>
          </a:bodyPr>
          <a:lstStyle/>
          <a:p>
            <a:r>
              <a:rPr lang="zh-CN" altLang="en-US"/>
              <a:t>球床固相热传导方程耦合</a:t>
            </a:r>
          </a:p>
        </p:txBody>
      </p:sp>
      <p:sp>
        <p:nvSpPr>
          <p:cNvPr id="18" name="文本框 17"/>
          <p:cNvSpPr txBox="1"/>
          <p:nvPr/>
        </p:nvSpPr>
        <p:spPr>
          <a:xfrm>
            <a:off x="774700" y="1931035"/>
            <a:ext cx="4572000" cy="398780"/>
          </a:xfrm>
          <a:prstGeom prst="rect">
            <a:avLst/>
          </a:prstGeom>
          <a:noFill/>
        </p:spPr>
        <p:txBody>
          <a:bodyPr wrap="square" rtlCol="0" anchor="t">
            <a:spAutoFit/>
          </a:bodyPr>
          <a:lstStyle/>
          <a:p>
            <a:r>
              <a:rPr lang="zh-CN" sz="2000">
                <a:latin typeface="+mn-ea"/>
                <a:cs typeface="+mn-ea"/>
                <a:sym typeface="+mn-ea"/>
              </a:rPr>
              <a:t>二维</a:t>
            </a:r>
            <a:r>
              <a:rPr lang="en-US" altLang="zh-CN" sz="2000">
                <a:latin typeface="+mn-ea"/>
                <a:cs typeface="+mn-ea"/>
                <a:sym typeface="+mn-ea"/>
              </a:rPr>
              <a:t>R-Z</a:t>
            </a:r>
            <a:r>
              <a:rPr lang="zh-CN" sz="2000">
                <a:latin typeface="+mn-ea"/>
                <a:cs typeface="+mn-ea"/>
                <a:sym typeface="+mn-ea"/>
              </a:rPr>
              <a:t>几何下，</a:t>
            </a:r>
            <a:endParaRPr lang="zh-CN" altLang="en-US" sz="2000">
              <a:latin typeface="+mn-ea"/>
              <a:cs typeface="+mn-ea"/>
              <a:sym typeface="+mn-ea"/>
            </a:endParaRPr>
          </a:p>
        </p:txBody>
      </p:sp>
      <p:cxnSp>
        <p:nvCxnSpPr>
          <p:cNvPr id="19" name="直接连接符 18"/>
          <p:cNvCxnSpPr/>
          <p:nvPr/>
        </p:nvCxnSpPr>
        <p:spPr>
          <a:xfrm>
            <a:off x="6343650" y="2210435"/>
            <a:ext cx="2717165"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532890" y="701040"/>
            <a:ext cx="5897880" cy="491490"/>
          </a:xfrm>
          <a:prstGeom prst="rect">
            <a:avLst/>
          </a:prstGeom>
          <a:noFill/>
          <a:ln w="9525">
            <a:noFill/>
          </a:ln>
        </p:spPr>
        <p:txBody>
          <a:bodyPr wrap="square">
            <a:spAutoFit/>
          </a:bodyPr>
          <a:lstStyle/>
          <a:p>
            <a:pPr indent="0"/>
            <a:r>
              <a:rPr lang="zh-CN" sz="2600" b="1">
                <a:ea typeface="宋体" panose="02010600030101010101" pitchFamily="2" charset="-122"/>
              </a:rPr>
              <a:t>流体准静态速度压降模型下的流体方程</a:t>
            </a:r>
          </a:p>
        </p:txBody>
      </p:sp>
      <p:sp>
        <p:nvSpPr>
          <p:cNvPr id="22" name="矩形 21"/>
          <p:cNvSpPr/>
          <p:nvPr/>
        </p:nvSpPr>
        <p:spPr>
          <a:xfrm>
            <a:off x="1113155" y="1116330"/>
            <a:ext cx="6736715" cy="76200"/>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49250" y="3451225"/>
            <a:ext cx="8458200" cy="1938020"/>
            <a:chOff x="550" y="5435"/>
            <a:chExt cx="13320" cy="3052"/>
          </a:xfrm>
        </p:grpSpPr>
        <p:sp>
          <p:nvSpPr>
            <p:cNvPr id="107" name="文本框 106"/>
            <p:cNvSpPr txBox="1"/>
            <p:nvPr/>
          </p:nvSpPr>
          <p:spPr>
            <a:xfrm>
              <a:off x="550" y="5435"/>
              <a:ext cx="13321" cy="3052"/>
            </a:xfrm>
            <a:prstGeom prst="rect">
              <a:avLst/>
            </a:prstGeom>
            <a:noFill/>
            <a:ln w="9525">
              <a:noFill/>
            </a:ln>
          </p:spPr>
          <p:txBody>
            <a:bodyPr wrap="square">
              <a:spAutoFit/>
            </a:bodyPr>
            <a:lstStyle/>
            <a:p>
              <a:pPr indent="457200">
                <a:lnSpc>
                  <a:spcPct val="120000"/>
                </a:lnSpc>
              </a:pPr>
              <a:r>
                <a:rPr sz="2000" b="0">
                  <a:latin typeface="+mn-ea"/>
                  <a:cs typeface="+mn-ea"/>
                </a:rPr>
                <a:t>h为对流换热系数，</a:t>
              </a:r>
            </a:p>
            <a:p>
              <a:pPr indent="457200">
                <a:lnSpc>
                  <a:spcPct val="120000"/>
                </a:lnSpc>
              </a:pPr>
              <a:endParaRPr sz="2000" b="0">
                <a:latin typeface="+mn-ea"/>
                <a:cs typeface="+mn-ea"/>
              </a:endParaRPr>
            </a:p>
            <a:p>
              <a:pPr indent="457200">
                <a:lnSpc>
                  <a:spcPct val="120000"/>
                </a:lnSpc>
              </a:pPr>
              <a:endParaRPr sz="2000" b="0">
                <a:latin typeface="+mn-ea"/>
                <a:cs typeface="+mn-ea"/>
              </a:endParaRPr>
            </a:p>
            <a:p>
              <a:pPr indent="457200">
                <a:lnSpc>
                  <a:spcPct val="120000"/>
                </a:lnSpc>
              </a:pPr>
              <a:r>
                <a:rPr sz="2000" b="0">
                  <a:highlight>
                    <a:srgbClr val="C0C0C0"/>
                  </a:highlight>
                  <a:latin typeface="+mn-ea"/>
                  <a:cs typeface="+mn-ea"/>
                </a:rPr>
                <a:t>Nu为球床流固两相对流换热努塞尔数</a:t>
              </a:r>
              <a:r>
                <a:rPr sz="2000" b="0">
                  <a:latin typeface="+mn-ea"/>
                  <a:cs typeface="+mn-ea"/>
                </a:rPr>
                <a:t>，一般采用雷诺数和普朗特数拟合的关系式，是模型中的经验参数。</a:t>
              </a:r>
            </a:p>
          </p:txBody>
        </p:sp>
        <p:pic>
          <p:nvPicPr>
            <p:cNvPr id="3" name="图片 10"/>
            <p:cNvPicPr>
              <a:picLocks noChangeAspect="1"/>
            </p:cNvPicPr>
            <p:nvPr/>
          </p:nvPicPr>
          <p:blipFill>
            <a:blip r:embed="rId3"/>
            <a:stretch>
              <a:fillRect/>
            </a:stretch>
          </p:blipFill>
          <p:spPr>
            <a:xfrm>
              <a:off x="6535" y="5886"/>
              <a:ext cx="1742" cy="1213"/>
            </a:xfrm>
            <a:prstGeom prst="rect">
              <a:avLst/>
            </a:prstGeom>
            <a:noFill/>
            <a:ln>
              <a:noFill/>
            </a:ln>
          </p:spPr>
        </p:pic>
      </p:grpSp>
      <p:sp>
        <p:nvSpPr>
          <p:cNvPr id="8" name="圆角矩形 7"/>
          <p:cNvSpPr/>
          <p:nvPr/>
        </p:nvSpPr>
        <p:spPr>
          <a:xfrm>
            <a:off x="691515" y="4588510"/>
            <a:ext cx="4393565" cy="382270"/>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3522980" y="2567940"/>
            <a:ext cx="2660015" cy="768985"/>
          </a:xfrm>
          <a:prstGeom prst="line">
            <a:avLst/>
          </a:prstGeom>
          <a:ln w="34925">
            <a:solidFill>
              <a:schemeClr val="accent2">
                <a:alpha val="69000"/>
              </a:schemeClr>
            </a:solidFill>
          </a:ln>
        </p:spPr>
        <p:style>
          <a:lnRef idx="3">
            <a:schemeClr val="accent2"/>
          </a:lnRef>
          <a:fillRef idx="0">
            <a:schemeClr val="accent2"/>
          </a:fillRef>
          <a:effectRef idx="2">
            <a:schemeClr val="accent2"/>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f0230489-f1a2-42a7-88cc-3ac7f87b6508"/>
  <p:tag name="COMMONDATA" val="eyJoZGlkIjoiY2UxMTI0ZjNjZGM3NjYzYTIwZGRjNzU1ZDQwMDI5OTMifQ=="/>
</p:tagLst>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Times New Roman"/>
        <a:ea typeface="楷体"/>
        <a:cs typeface=""/>
      </a:majorFont>
      <a:minorFont>
        <a:latin typeface="Times New Roman"/>
        <a:ea typeface="楷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3599</TotalTime>
  <Words>1912</Words>
  <Application>Microsoft Office PowerPoint</Application>
  <PresentationFormat>全屏显示(4:3)</PresentationFormat>
  <Paragraphs>254</Paragraphs>
  <Slides>31</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31</vt:i4>
      </vt:variant>
    </vt:vector>
  </HeadingPairs>
  <TitlesOfParts>
    <vt:vector size="45" baseType="lpstr">
      <vt:lpstr>等线</vt:lpstr>
      <vt:lpstr>黑体</vt:lpstr>
      <vt:lpstr>华光标题宋_CNKI</vt:lpstr>
      <vt:lpstr>楷体</vt:lpstr>
      <vt:lpstr>新宋体</vt:lpstr>
      <vt:lpstr>Arial</vt:lpstr>
      <vt:lpstr>Calibri</vt:lpstr>
      <vt:lpstr>Cambria Math</vt:lpstr>
      <vt:lpstr>Times New Roman</vt:lpstr>
      <vt:lpstr>Tw Cen MT Condensed</vt:lpstr>
      <vt:lpstr>Wingdings</vt:lpstr>
      <vt:lpstr>Office 主题​​</vt:lpstr>
      <vt:lpstr>Equation</vt:lpstr>
      <vt:lpstr>MathType 7.0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吴 宇轩</dc:creator>
  <cp:lastModifiedBy>于 浩晖</cp:lastModifiedBy>
  <cp:revision>42</cp:revision>
  <dcterms:created xsi:type="dcterms:W3CDTF">2022-11-28T02:08:00Z</dcterms:created>
  <dcterms:modified xsi:type="dcterms:W3CDTF">2023-04-19T10:33:42Z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71BFDCF82081448A98E71C29E3192429</vt:lpwstr>
  </property>
  <property fmtid="{D5CDD505-2E9C-101B-9397-08002B2CF9AE}" pid="3" name="KSOProductBuildVer">
    <vt:lpwstr>2052-11.1.0.12763</vt:lpwstr>
  </property>
</Properties>
</file>